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12"/>
  </p:notesMasterIdLst>
  <p:handoutMasterIdLst>
    <p:handoutMasterId r:id="rId47"/>
  </p:handoutMasterIdLst>
  <p:sldIdLst>
    <p:sldId id="257" r:id="rId4"/>
    <p:sldId id="362" r:id="rId5"/>
    <p:sldId id="256" r:id="rId6"/>
    <p:sldId id="363" r:id="rId7"/>
    <p:sldId id="500" r:id="rId8"/>
    <p:sldId id="472" r:id="rId9"/>
    <p:sldId id="423" r:id="rId10"/>
    <p:sldId id="424" r:id="rId11"/>
    <p:sldId id="307" r:id="rId13"/>
    <p:sldId id="310" r:id="rId14"/>
    <p:sldId id="610" r:id="rId15"/>
    <p:sldId id="489" r:id="rId16"/>
    <p:sldId id="524" r:id="rId17"/>
    <p:sldId id="383" r:id="rId18"/>
    <p:sldId id="548" r:id="rId19"/>
    <p:sldId id="550" r:id="rId20"/>
    <p:sldId id="551" r:id="rId21"/>
    <p:sldId id="552" r:id="rId22"/>
    <p:sldId id="553" r:id="rId23"/>
    <p:sldId id="324" r:id="rId24"/>
    <p:sldId id="554" r:id="rId25"/>
    <p:sldId id="523" r:id="rId26"/>
    <p:sldId id="325" r:id="rId27"/>
    <p:sldId id="591" r:id="rId28"/>
    <p:sldId id="574" r:id="rId29"/>
    <p:sldId id="592" r:id="rId30"/>
    <p:sldId id="575" r:id="rId31"/>
    <p:sldId id="353" r:id="rId32"/>
    <p:sldId id="326" r:id="rId33"/>
    <p:sldId id="519" r:id="rId34"/>
    <p:sldId id="520" r:id="rId35"/>
    <p:sldId id="521" r:id="rId36"/>
    <p:sldId id="522" r:id="rId37"/>
    <p:sldId id="541" r:id="rId38"/>
    <p:sldId id="542" r:id="rId39"/>
    <p:sldId id="490" r:id="rId40"/>
    <p:sldId id="491" r:id="rId41"/>
    <p:sldId id="492" r:id="rId42"/>
    <p:sldId id="543" r:id="rId43"/>
    <p:sldId id="544" r:id="rId44"/>
    <p:sldId id="327" r:id="rId45"/>
    <p:sldId id="304" r:id="rId46"/>
  </p:sldIdLst>
  <p:sldSz cx="12192000" cy="6858000"/>
  <p:notesSz cx="6858000" cy="9144000"/>
  <p:defaultTextStyle>
    <a:defPPr>
      <a:defRPr lang="ko-KR"/>
    </a:defPPr>
    <a:lvl1pPr marL="0" lvl="0"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1pPr>
    <a:lvl2pPr marL="457200" lvl="1"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2pPr>
    <a:lvl3pPr marL="914400" lvl="2"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3pPr>
    <a:lvl4pPr marL="1371600" lvl="3"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4pPr>
    <a:lvl5pPr marL="1828800" lvl="4"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5pPr>
    <a:lvl6pPr marL="2286000" lvl="5"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6pPr>
    <a:lvl7pPr marL="2743200" lvl="6"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7pPr>
    <a:lvl8pPr marL="3200400" lvl="7"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8pPr>
    <a:lvl9pPr marL="3657600" lvl="8"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howGuides="1">
      <p:cViewPr>
        <p:scale>
          <a:sx n="93" d="100"/>
          <a:sy n="93" d="100"/>
        </p:scale>
        <p:origin x="-2070" y="-336"/>
      </p:cViewPr>
      <p:guideLst>
        <p:guide orient="horz" pos="2160"/>
        <p:guide pos="3867"/>
      </p:guideLst>
    </p:cSldViewPr>
  </p:slideViewPr>
  <p:notesTextViewPr>
    <p:cViewPr>
      <p:scale>
        <a:sx n="100" d="100"/>
        <a:sy n="100" d="100"/>
      </p:scale>
      <p:origin x="0" y="0"/>
    </p:cViewPr>
  </p:notesTextViewPr>
  <p:sorterViewPr showFormatting="0">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DCC672ED-52F7-411D-A2D5-5F3D29E3ED4B}"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p>
            <a:pPr lvl="0" algn="r">
              <a:buNone/>
            </a:pPr>
            <a:fld id="{9A0DB2DC-4C9A-4742-B13C-FB6460FD3503}" type="slidenum">
              <a:rPr lang="ko-KR" altLang="en-US" sz="1200" dirty="0"/>
            </a:fld>
            <a:endParaRPr lang="ko-KR"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AB6C6147-3E15-4361-AACB-63746785699D}"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마스터 텍스트 스타일을 편집합니다</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둘째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셋째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넷째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다섯째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a:buNone/>
            </a:pPr>
            <a:fld id="{9A0DB2DC-4C9A-4742-B13C-FB6460FD3503}" type="slidenum">
              <a:rPr lang="ko-KR" altLang="en-US" sz="1200" dirty="0"/>
            </a:fld>
            <a:endParaRPr lang="ko-KR" altLang="en-US" sz="1200"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3074" name="Picture 2" descr="D:\아초_C\ah\템플릿작업\템플릿_27\01.jpg"/>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5122" name="Picture 2" descr="D:\아초_C\ah\템플릿작업\템플릿_27\png\13.png"/>
          <p:cNvPicPr>
            <a:picLocks noChangeAspect="1"/>
          </p:cNvPicPr>
          <p:nvPr userDrawn="1"/>
        </p:nvPicPr>
        <p:blipFill>
          <a:blip r:embed="rId2"/>
          <a:srcRect l="7675" t="2452" r="11684" b="3387"/>
          <a:stretch>
            <a:fillRect/>
          </a:stretch>
        </p:blipFill>
        <p:spPr>
          <a:xfrm>
            <a:off x="143933" y="6134100"/>
            <a:ext cx="1534584" cy="642938"/>
          </a:xfrm>
          <a:prstGeom prst="rect">
            <a:avLst/>
          </a:prstGeom>
          <a:noFill/>
          <a:ln w="9525">
            <a:noFill/>
          </a:ln>
        </p:spPr>
      </p:pic>
      <p:pic>
        <p:nvPicPr>
          <p:cNvPr id="5123" name="Picture 3" descr="D:\아초_C\ah\템플릿작업\템플릿_27\png\14.png"/>
          <p:cNvPicPr>
            <a:picLocks noChangeAspect="1"/>
          </p:cNvPicPr>
          <p:nvPr userDrawn="1"/>
        </p:nvPicPr>
        <p:blipFill>
          <a:blip r:embed="rId3"/>
          <a:srcRect t="3104" r="16449" b="15086"/>
          <a:stretch>
            <a:fillRect/>
          </a:stretch>
        </p:blipFill>
        <p:spPr>
          <a:xfrm>
            <a:off x="11040533" y="0"/>
            <a:ext cx="1151467" cy="890588"/>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4.jpeg"/><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제목 개체 틀 1"/>
          <p:cNvSpPr>
            <a:spLocks noGrp="1"/>
          </p:cNvSpPr>
          <p:nvPr>
            <p:ph type="title"/>
          </p:nvPr>
        </p:nvSpPr>
        <p:spPr>
          <a:xfrm>
            <a:off x="609600" y="274638"/>
            <a:ext cx="10972800" cy="1143000"/>
          </a:xfrm>
          <a:prstGeom prst="rect">
            <a:avLst/>
          </a:prstGeom>
          <a:noFill/>
          <a:ln w="9525">
            <a:noFill/>
          </a:ln>
        </p:spPr>
        <p:txBody>
          <a:bodyPr anchor="ctr"/>
          <a:p>
            <a:pPr lvl="0"/>
            <a:r>
              <a:rPr lang="ko-KR" altLang="en-US" dirty="0"/>
              <a:t>마스터 제목 스타일 편집</a:t>
            </a:r>
            <a:endParaRPr lang="ko-KR" altLang="en-US" dirty="0"/>
          </a:p>
        </p:txBody>
      </p:sp>
      <p:sp>
        <p:nvSpPr>
          <p:cNvPr id="1027" name="텍스트 개체 틀 2"/>
          <p:cNvSpPr>
            <a:spLocks noGrp="1"/>
          </p:cNvSpPr>
          <p:nvPr>
            <p:ph type="body" idx="1"/>
          </p:nvPr>
        </p:nvSpPr>
        <p:spPr>
          <a:xfrm>
            <a:off x="609600" y="1600200"/>
            <a:ext cx="10972800" cy="4525963"/>
          </a:xfrm>
          <a:prstGeom prst="rect">
            <a:avLst/>
          </a:prstGeom>
          <a:noFill/>
          <a:ln w="9525">
            <a:noFill/>
          </a:ln>
        </p:spPr>
        <p:txBody>
          <a:bodyPr/>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5" name="바닥글 개체 틀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슬라이드 번호 개체 틀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rgbClr val="898989"/>
                </a:solidFill>
              </a:defRPr>
            </a:lvl1pPr>
          </a:lstStyle>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blipFill>
        <a:effectLst/>
      </p:bgPr>
    </p:bg>
    <p:spTree>
      <p:nvGrpSpPr>
        <p:cNvPr id="1" name=""/>
        <p:cNvGrpSpPr/>
        <p:nvPr/>
      </p:nvGrpSpPr>
      <p:grpSpPr/>
      <p:sp>
        <p:nvSpPr>
          <p:cNvPr id="6" name="직사각형 5"/>
          <p:cNvSpPr/>
          <p:nvPr/>
        </p:nvSpPr>
        <p:spPr>
          <a:xfrm>
            <a:off x="0" y="260350"/>
            <a:ext cx="2995083" cy="647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TextBox 6"/>
          <p:cNvSpPr txBox="1"/>
          <p:nvPr/>
        </p:nvSpPr>
        <p:spPr>
          <a:xfrm>
            <a:off x="131233" y="309563"/>
            <a:ext cx="2863850" cy="5835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32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PNG FILE</a:t>
            </a:r>
            <a:endParaRPr kumimoji="0" lang="ko-KR" altLang="en-US" sz="3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7170" name="Picture 4" descr="D:\아초_C\ah\템플릿작업\템플릿_27\png\06.png"/>
          <p:cNvPicPr>
            <a:picLocks noChangeAspect="1"/>
          </p:cNvPicPr>
          <p:nvPr/>
        </p:nvPicPr>
        <p:blipFill>
          <a:blip r:embed="rId1"/>
          <a:stretch>
            <a:fillRect/>
          </a:stretch>
        </p:blipFill>
        <p:spPr>
          <a:xfrm>
            <a:off x="371475" y="3573145"/>
            <a:ext cx="1231900" cy="1050925"/>
          </a:xfrm>
          <a:prstGeom prst="rect">
            <a:avLst/>
          </a:prstGeom>
          <a:noFill/>
          <a:ln w="9525">
            <a:noFill/>
          </a:ln>
        </p:spPr>
      </p:pic>
      <p:pic>
        <p:nvPicPr>
          <p:cNvPr id="7171" name="Picture 5" descr="D:\아초_C\ah\템플릿작업\템플릿_27\png\07.png"/>
          <p:cNvPicPr>
            <a:picLocks noChangeAspect="1"/>
          </p:cNvPicPr>
          <p:nvPr/>
        </p:nvPicPr>
        <p:blipFill>
          <a:blip r:embed="rId2"/>
          <a:stretch>
            <a:fillRect/>
          </a:stretch>
        </p:blipFill>
        <p:spPr>
          <a:xfrm rot="20160000">
            <a:off x="515620" y="3215640"/>
            <a:ext cx="912495" cy="1233805"/>
          </a:xfrm>
          <a:prstGeom prst="rect">
            <a:avLst/>
          </a:prstGeom>
          <a:noFill/>
          <a:ln w="9525">
            <a:noFill/>
          </a:ln>
        </p:spPr>
      </p:pic>
      <p:sp>
        <p:nvSpPr>
          <p:cNvPr id="5" name="직사각형 37"/>
          <p:cNvSpPr>
            <a:spLocks noChangeArrowheads="1"/>
          </p:cNvSpPr>
          <p:nvPr/>
        </p:nvSpPr>
        <p:spPr bwMode="auto">
          <a:xfrm>
            <a:off x="2684145" y="4709795"/>
            <a:ext cx="4041140" cy="1198880"/>
          </a:xfrm>
          <a:prstGeom prst="rect">
            <a:avLst/>
          </a:prstGeom>
          <a:noFill/>
          <a:ln w="9525">
            <a:noFill/>
            <a:miter lim="800000"/>
          </a:ln>
        </p:spPr>
        <p:txBody>
          <a:bodyPr wrap="square">
            <a:spAutoFit/>
          </a:bodyPr>
          <a:lstStyle/>
          <a:p>
            <a:pPr algn="ctr"/>
            <a:r>
              <a:rPr kumimoji="0" lang="en-IN" altLang="en-US" sz="1200" b="0" i="0" u="none" strike="noStrike" kern="1200" cap="none" spc="0" normalizeH="0" baseline="0" noProof="0" dirty="0" err="1">
                <a:ln>
                  <a:noFill/>
                </a:ln>
                <a:solidFill>
                  <a:schemeClr val="tx1"/>
                </a:solidFill>
                <a:effectLst/>
                <a:uLnTx/>
                <a:uFillTx/>
                <a:latin typeface="Arial" panose="020B0604020202020204" pitchFamily="34" charset="0"/>
                <a:ea typeface="Malgun Gothic" panose="020B0503020000020004" charset="-127"/>
                <a:cs typeface="Arial" panose="020B0604020202020204" pitchFamily="34" charset="0"/>
              </a:rPr>
              <a:t> </a:t>
            </a:r>
            <a:r>
              <a:rPr lang="en-US" sz="1200" b="1">
                <a:effectLst>
                  <a:outerShdw blurRad="38100" dist="38100" dir="2700000" algn="tl">
                    <a:srgbClr val="000000">
                      <a:alpha val="43137"/>
                    </a:srgbClr>
                  </a:outerShdw>
                </a:effectLst>
                <a:latin typeface="Times New Roman" panose="02020603050405020304" charset="0"/>
                <a:sym typeface="+mn-ea"/>
              </a:rPr>
              <a:t>ELECTRICAL</a:t>
            </a:r>
            <a:r>
              <a:rPr lang="en-IN" altLang="en-US" sz="1200" b="1">
                <a:effectLst>
                  <a:outerShdw blurRad="38100" dist="38100" dir="2700000" algn="tl">
                    <a:srgbClr val="000000">
                      <a:alpha val="43137"/>
                    </a:srgbClr>
                  </a:outerShdw>
                </a:effectLst>
                <a:latin typeface="Times New Roman" panose="02020603050405020304" charset="0"/>
                <a:sym typeface="+mn-ea"/>
              </a:rPr>
              <a:t> </a:t>
            </a:r>
            <a:r>
              <a:rPr lang="en-US" sz="1200" b="1">
                <a:effectLst>
                  <a:outerShdw blurRad="38100" dist="38100" dir="2700000" algn="tl">
                    <a:srgbClr val="000000">
                      <a:alpha val="43137"/>
                    </a:srgbClr>
                  </a:outerShdw>
                </a:effectLst>
                <a:latin typeface="Times New Roman" panose="02020603050405020304" charset="0"/>
                <a:sym typeface="+mn-ea"/>
              </a:rPr>
              <a:t> AND</a:t>
            </a:r>
            <a:r>
              <a:rPr lang="en-IN" altLang="en-US" sz="1200" b="1">
                <a:effectLst>
                  <a:outerShdw blurRad="38100" dist="38100" dir="2700000" algn="tl">
                    <a:srgbClr val="000000">
                      <a:alpha val="43137"/>
                    </a:srgbClr>
                  </a:outerShdw>
                </a:effectLst>
                <a:latin typeface="Times New Roman" panose="02020603050405020304" charset="0"/>
                <a:sym typeface="+mn-ea"/>
              </a:rPr>
              <a:t> </a:t>
            </a:r>
            <a:r>
              <a:rPr lang="en-US" sz="1200" b="1">
                <a:effectLst>
                  <a:outerShdw blurRad="38100" dist="38100" dir="2700000" algn="tl">
                    <a:srgbClr val="000000">
                      <a:alpha val="43137"/>
                    </a:srgbClr>
                  </a:outerShdw>
                </a:effectLst>
                <a:latin typeface="Times New Roman" panose="02020603050405020304" charset="0"/>
                <a:sym typeface="+mn-ea"/>
              </a:rPr>
              <a:t> ELECTRONICS</a:t>
            </a:r>
            <a:r>
              <a:rPr lang="en-IN" altLang="en-US" sz="1200" b="1">
                <a:effectLst>
                  <a:outerShdw blurRad="38100" dist="38100" dir="2700000" algn="tl">
                    <a:srgbClr val="000000">
                      <a:alpha val="43137"/>
                    </a:srgbClr>
                  </a:outerShdw>
                </a:effectLst>
                <a:latin typeface="Times New Roman" panose="02020603050405020304" charset="0"/>
                <a:sym typeface="+mn-ea"/>
              </a:rPr>
              <a:t>  </a:t>
            </a:r>
            <a:r>
              <a:rPr lang="en-US" sz="1200" b="1">
                <a:effectLst>
                  <a:outerShdw blurRad="38100" dist="38100" dir="2700000" algn="tl">
                    <a:srgbClr val="000000">
                      <a:alpha val="43137"/>
                    </a:srgbClr>
                  </a:outerShdw>
                </a:effectLst>
                <a:latin typeface="Times New Roman" panose="02020603050405020304" charset="0"/>
                <a:sym typeface="+mn-ea"/>
              </a:rPr>
              <a:t>ENGINEERING</a:t>
            </a:r>
            <a:endParaRPr lang="en-US" sz="1200" b="1">
              <a:effectLst>
                <a:outerShdw blurRad="38100" dist="38100" dir="2700000" algn="tl">
                  <a:srgbClr val="000000">
                    <a:alpha val="43137"/>
                  </a:srgbClr>
                </a:outerShdw>
              </a:effectLst>
              <a:latin typeface="Times New Roman" panose="02020603050405020304" charset="0"/>
              <a:sym typeface="+mn-ea"/>
            </a:endParaRPr>
          </a:p>
          <a:p>
            <a:pPr algn="ctr"/>
            <a:r>
              <a:rPr lang="en-US" sz="1200" b="1">
                <a:effectLst>
                  <a:outerShdw blurRad="38100" dist="38100" dir="2700000" algn="tl">
                    <a:srgbClr val="000000">
                      <a:alpha val="43137"/>
                    </a:srgbClr>
                  </a:outerShdw>
                </a:effectLst>
                <a:latin typeface="Times New Roman" panose="02020603050405020304" charset="0"/>
                <a:sym typeface="+mn-ea"/>
              </a:rPr>
              <a:t>School of Electronics Engineering</a:t>
            </a:r>
            <a:endParaRPr lang="en-US" sz="1200" b="1">
              <a:effectLst>
                <a:outerShdw blurRad="38100" dist="38100" dir="2700000" algn="tl">
                  <a:srgbClr val="000000">
                    <a:alpha val="43137"/>
                  </a:srgbClr>
                </a:outerShdw>
              </a:effectLst>
              <a:latin typeface="Times New Roman" panose="02020603050405020304" charset="0"/>
              <a:sym typeface="+mn-ea"/>
            </a:endParaRPr>
          </a:p>
          <a:p>
            <a:pPr algn="ctr"/>
            <a:r>
              <a:rPr lang="en-US" sz="1200" b="1">
                <a:effectLst>
                  <a:outerShdw blurRad="38100" dist="38100" dir="2700000" algn="tl">
                    <a:srgbClr val="000000">
                      <a:alpha val="43137"/>
                    </a:srgbClr>
                  </a:outerShdw>
                </a:effectLst>
                <a:latin typeface="Times New Roman" panose="02020603050405020304" charset="0"/>
                <a:sym typeface="+mn-ea"/>
              </a:rPr>
              <a:t>Kalinga Institute of Industrial Technology, Deemed to be </a:t>
            </a:r>
            <a:endParaRPr lang="en-US" sz="1200" b="1">
              <a:effectLst>
                <a:outerShdw blurRad="38100" dist="38100" dir="2700000" algn="tl">
                  <a:srgbClr val="000000">
                    <a:alpha val="43137"/>
                  </a:srgbClr>
                </a:outerShdw>
              </a:effectLst>
              <a:latin typeface="Times New Roman" panose="02020603050405020304" charset="0"/>
              <a:sym typeface="+mn-ea"/>
            </a:endParaRPr>
          </a:p>
          <a:p>
            <a:pPr algn="ctr"/>
            <a:r>
              <a:rPr lang="en-US" sz="1200" b="1">
                <a:effectLst>
                  <a:outerShdw blurRad="38100" dist="38100" dir="2700000" algn="tl">
                    <a:srgbClr val="000000">
                      <a:alpha val="43137"/>
                    </a:srgbClr>
                  </a:outerShdw>
                </a:effectLst>
                <a:latin typeface="Times New Roman" panose="02020603050405020304" charset="0"/>
                <a:sym typeface="+mn-ea"/>
              </a:rPr>
              <a:t>UniversityBhubaneswar, India 202</a:t>
            </a:r>
            <a:r>
              <a:rPr lang="en-IN" altLang="en-US" sz="1200" b="1">
                <a:effectLst>
                  <a:outerShdw blurRad="38100" dist="38100" dir="2700000" algn="tl">
                    <a:srgbClr val="000000">
                      <a:alpha val="43137"/>
                    </a:srgbClr>
                  </a:outerShdw>
                </a:effectLst>
                <a:latin typeface="Times New Roman" panose="02020603050405020304" charset="0"/>
                <a:sym typeface="+mn-ea"/>
              </a:rPr>
              <a:t>2</a:t>
            </a:r>
            <a:endParaRPr kumimoji="0" lang="en-IN" altLang="en-US" sz="1200" b="1" i="0" u="none" strike="noStrike" kern="1200" cap="none" spc="0" normalizeH="0" baseline="0" noProof="0" dirty="0">
              <a:ln>
                <a:noFill/>
              </a:ln>
              <a:solidFill>
                <a:srgbClr val="334144"/>
              </a:solidFill>
              <a:effectLst>
                <a:outerShdw blurRad="38100" dist="38100" dir="2700000" algn="tl">
                  <a:srgbClr val="000000">
                    <a:alpha val="43137"/>
                  </a:srgbClr>
                </a:outerShdw>
              </a:effectLst>
              <a:uLnTx/>
              <a:uFillTx/>
              <a:latin typeface="Times New Roman" panose="02020603050405020304" charset="0"/>
              <a:ea typeface="Calibri" panose="020F0502020204030204" pitchFamily="34" charset="0"/>
              <a:cs typeface="Arial" panose="020B0604020202020204" pitchFamily="34" charset="0"/>
              <a:sym typeface="+mn-ea"/>
            </a:endParaRPr>
          </a:p>
        </p:txBody>
      </p:sp>
      <p:sp>
        <p:nvSpPr>
          <p:cNvPr id="7178" name="TextBox 5"/>
          <p:cNvSpPr txBox="1"/>
          <p:nvPr/>
        </p:nvSpPr>
        <p:spPr>
          <a:xfrm>
            <a:off x="5905500" y="213995"/>
            <a:ext cx="5582285" cy="676910"/>
          </a:xfrm>
          <a:prstGeom prst="rect">
            <a:avLst/>
          </a:prstGeom>
          <a:noFill/>
          <a:ln w="9525">
            <a:noFill/>
          </a:ln>
        </p:spPr>
        <p:txBody>
          <a:bodyPr wrap="square" lIns="0" tIns="0" rIns="0" bIns="0">
            <a:spAutoFit/>
          </a:bodyPr>
          <a:p>
            <a:pPr algn="r"/>
            <a:r>
              <a:rPr lang="en-IN" altLang="en-US" sz="4400" b="1" dirty="0">
                <a:effectLst>
                  <a:outerShdw blurRad="38100" dist="38100" dir="2700000" algn="tl">
                    <a:srgbClr val="000000">
                      <a:alpha val="43137"/>
                    </a:srgbClr>
                  </a:outerShdw>
                </a:effectLst>
                <a:latin typeface="Arial" panose="020B0604020202020204" pitchFamily="34" charset="0"/>
                <a:ea typeface="Malgun Gothic" panose="020B0503020000020004" charset="-127"/>
                <a:cs typeface="Arial" panose="020B0604020202020204" pitchFamily="34" charset="0"/>
              </a:rPr>
              <a:t>M</a:t>
            </a:r>
            <a:r>
              <a:rPr lang="en-US" altLang="en-IN" sz="4400" b="1" dirty="0">
                <a:effectLst>
                  <a:outerShdw blurRad="38100" dist="38100" dir="2700000" algn="tl">
                    <a:srgbClr val="000000">
                      <a:alpha val="43137"/>
                    </a:srgbClr>
                  </a:outerShdw>
                </a:effectLst>
                <a:latin typeface="Arial" panose="020B0604020202020204" pitchFamily="34" charset="0"/>
                <a:ea typeface="Malgun Gothic" panose="020B0503020000020004" charset="-127"/>
                <a:cs typeface="Arial" panose="020B0604020202020204" pitchFamily="34" charset="0"/>
              </a:rPr>
              <a:t>AJOR</a:t>
            </a:r>
            <a:r>
              <a:rPr lang="en-IN" altLang="en-US" sz="4400" b="1" dirty="0">
                <a:effectLst>
                  <a:outerShdw blurRad="38100" dist="38100" dir="2700000" algn="tl">
                    <a:srgbClr val="000000">
                      <a:alpha val="43137"/>
                    </a:srgbClr>
                  </a:outerShdw>
                </a:effectLst>
                <a:latin typeface="Arial" panose="020B0604020202020204" pitchFamily="34" charset="0"/>
                <a:ea typeface="Malgun Gothic" panose="020B0503020000020004" charset="-127"/>
                <a:cs typeface="Arial" panose="020B0604020202020204" pitchFamily="34" charset="0"/>
              </a:rPr>
              <a:t> PROJECT-2</a:t>
            </a:r>
            <a:endParaRPr lang="en-IN" altLang="en-US" sz="4400" b="1" dirty="0">
              <a:effectLst>
                <a:outerShdw blurRad="38100" dist="38100" dir="2700000" algn="tl">
                  <a:srgbClr val="000000">
                    <a:alpha val="43137"/>
                  </a:srgbClr>
                </a:outerShdw>
              </a:effectLst>
              <a:latin typeface="Arial" panose="020B0604020202020204" pitchFamily="34" charset="0"/>
              <a:ea typeface="Malgun Gothic" panose="020B0503020000020004" charset="-127"/>
              <a:cs typeface="Arial" panose="020B0604020202020204" pitchFamily="34" charset="0"/>
            </a:endParaRPr>
          </a:p>
        </p:txBody>
      </p:sp>
      <p:pic>
        <p:nvPicPr>
          <p:cNvPr id="7179" name="Picture 5" descr="D:\아초_C\ah\템플릿작업\템플릿_27\png\09.png"/>
          <p:cNvPicPr>
            <a:picLocks noChangeAspect="1"/>
          </p:cNvPicPr>
          <p:nvPr/>
        </p:nvPicPr>
        <p:blipFill>
          <a:blip r:embed="rId3"/>
          <a:stretch>
            <a:fillRect/>
          </a:stretch>
        </p:blipFill>
        <p:spPr>
          <a:xfrm>
            <a:off x="11539220" y="6242685"/>
            <a:ext cx="521970" cy="508000"/>
          </a:xfrm>
          <a:prstGeom prst="rect">
            <a:avLst/>
          </a:prstGeom>
          <a:noFill/>
          <a:ln w="9525">
            <a:noFill/>
          </a:ln>
        </p:spPr>
      </p:pic>
      <p:pic>
        <p:nvPicPr>
          <p:cNvPr id="13" name="Picture 12"/>
          <p:cNvPicPr>
            <a:picLocks noChangeAspect="1"/>
          </p:cNvPicPr>
          <p:nvPr/>
        </p:nvPicPr>
        <p:blipFill>
          <a:blip r:embed="rId4"/>
          <a:stretch>
            <a:fillRect/>
          </a:stretch>
        </p:blipFill>
        <p:spPr>
          <a:xfrm>
            <a:off x="551815" y="189230"/>
            <a:ext cx="1426845" cy="1082675"/>
          </a:xfrm>
          <a:prstGeom prst="rect">
            <a:avLst/>
          </a:prstGeom>
          <a:effectLst/>
        </p:spPr>
      </p:pic>
      <p:sp>
        <p:nvSpPr>
          <p:cNvPr id="34" name="矩形: 圆角 33"/>
          <p:cNvSpPr/>
          <p:nvPr/>
        </p:nvSpPr>
        <p:spPr>
          <a:xfrm>
            <a:off x="9968230" y="2284730"/>
            <a:ext cx="1925955" cy="245110"/>
          </a:xfrm>
          <a:prstGeom prst="roundRect">
            <a:avLst>
              <a:gd name="adj" fmla="val 4803"/>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IN" altLang="zh-CN">
                <a:effectLst>
                  <a:outerShdw blurRad="38100" dist="38100" dir="2700000" algn="tl">
                    <a:srgbClr val="000000">
                      <a:alpha val="43137"/>
                    </a:srgbClr>
                  </a:outerShdw>
                </a:effectLst>
              </a:rPr>
              <a:t>8th Semester</a:t>
            </a:r>
            <a:endParaRPr lang="en-IN" altLang="zh-CN">
              <a:effectLst>
                <a:outerShdw blurRad="38100" dist="38100" dir="2700000" algn="tl">
                  <a:srgbClr val="000000">
                    <a:alpha val="43137"/>
                  </a:srgbClr>
                </a:outerShdw>
              </a:effectLst>
            </a:endParaRPr>
          </a:p>
        </p:txBody>
      </p:sp>
      <p:sp>
        <p:nvSpPr>
          <p:cNvPr id="10" name="矩形: 圆角 33"/>
          <p:cNvSpPr/>
          <p:nvPr/>
        </p:nvSpPr>
        <p:spPr>
          <a:xfrm flipH="1">
            <a:off x="9230360" y="2695575"/>
            <a:ext cx="2647315" cy="290195"/>
          </a:xfrm>
          <a:prstGeom prst="roundRect">
            <a:avLst>
              <a:gd name="adj" fmla="val 0"/>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IN" altLang="zh-CN">
                <a:effectLst>
                  <a:outerShdw blurRad="38100" dist="38100" dir="2700000" algn="tl">
                    <a:srgbClr val="000000">
                      <a:alpha val="43137"/>
                    </a:srgbClr>
                  </a:outerShdw>
                </a:effectLst>
              </a:rPr>
              <a:t>2018 Admitted Batch</a:t>
            </a:r>
            <a:endParaRPr lang="en-IN" altLang="zh-CN">
              <a:effectLst>
                <a:outerShdw blurRad="38100" dist="38100" dir="2700000" algn="tl">
                  <a:srgbClr val="000000">
                    <a:alpha val="43137"/>
                  </a:srgbClr>
                </a:outerShdw>
              </a:effectLst>
            </a:endParaRPr>
          </a:p>
        </p:txBody>
      </p:sp>
      <p:pic>
        <p:nvPicPr>
          <p:cNvPr id="13317" name="Picture 2" descr="D:\아초_C\ah\템플릿작업\템플릿_27\png\13.png"/>
          <p:cNvPicPr>
            <a:picLocks noChangeAspect="1"/>
          </p:cNvPicPr>
          <p:nvPr/>
        </p:nvPicPr>
        <p:blipFill>
          <a:blip r:embed="rId5"/>
          <a:srcRect l="7675" t="2452" r="11684" b="3387"/>
          <a:stretch>
            <a:fillRect/>
          </a:stretch>
        </p:blipFill>
        <p:spPr>
          <a:xfrm>
            <a:off x="191453" y="5373053"/>
            <a:ext cx="2374900" cy="1325562"/>
          </a:xfrm>
          <a:prstGeom prst="rect">
            <a:avLst/>
          </a:prstGeom>
          <a:noFill/>
          <a:ln w="9525">
            <a:noFill/>
          </a:ln>
        </p:spPr>
      </p:pic>
      <p:sp>
        <p:nvSpPr>
          <p:cNvPr id="2" name="Text Box 1"/>
          <p:cNvSpPr txBox="1"/>
          <p:nvPr/>
        </p:nvSpPr>
        <p:spPr>
          <a:xfrm>
            <a:off x="3503295" y="1271905"/>
            <a:ext cx="8470900" cy="829945"/>
          </a:xfrm>
          <a:prstGeom prst="rect">
            <a:avLst/>
          </a:prstGeom>
          <a:noFill/>
        </p:spPr>
        <p:txBody>
          <a:bodyPr wrap="square" rtlCol="0" anchor="t">
            <a:spAutoFit/>
          </a:bodyPr>
          <a:p>
            <a:pPr algn="ctr"/>
            <a:r>
              <a:rPr lang="en-IN" altLang="en-US" sz="2400" b="1" dirty="0">
                <a:sym typeface="+mn-ea"/>
              </a:rPr>
              <a:t> GAS AND SMOKE DETECTION TO </a:t>
            </a:r>
            <a:endParaRPr lang="en-IN" altLang="en-US" sz="2400" b="1" dirty="0">
              <a:sym typeface="+mn-ea"/>
            </a:endParaRPr>
          </a:p>
          <a:p>
            <a:pPr algn="ctr"/>
            <a:r>
              <a:rPr lang="en-IN" altLang="en-US" sz="2400" b="1" dirty="0">
                <a:sym typeface="+mn-ea"/>
              </a:rPr>
              <a:t>PREVENT FIRE ACCIDENTS WITH GSM ALERT SYSTEM</a:t>
            </a:r>
            <a:endParaRPr lang="en-US" altLang="en-IN" sz="2400" b="1" u="sng" dirty="0">
              <a:solidFill>
                <a:schemeClr val="tx2"/>
              </a:solidFill>
              <a:effectLst>
                <a:outerShdw blurRad="38100" dist="38100" dir="2700000" algn="tl">
                  <a:srgbClr val="000000">
                    <a:alpha val="43137"/>
                  </a:srgbClr>
                </a:outerShdw>
              </a:effectLst>
              <a:latin typeface="Arial" panose="020B0604020202020204" pitchFamily="34" charset="0"/>
              <a:ea typeface="Malgun Gothic" panose="020B0503020000020004" charset="-127"/>
              <a:cs typeface="Arial" panose="020B0604020202020204" pitchFamily="34" charset="0"/>
              <a:sym typeface="+mn-ea"/>
            </a:endParaRPr>
          </a:p>
        </p:txBody>
      </p:sp>
      <p:sp>
        <p:nvSpPr>
          <p:cNvPr id="6" name="TextBox 5"/>
          <p:cNvSpPr txBox="1"/>
          <p:nvPr/>
        </p:nvSpPr>
        <p:spPr>
          <a:xfrm>
            <a:off x="7877175" y="4895850"/>
            <a:ext cx="3276600" cy="1760855"/>
          </a:xfrm>
          <a:prstGeom prst="rect">
            <a:avLst/>
          </a:prstGeom>
          <a:noFill/>
          <a:ln w="9525">
            <a:noFill/>
            <a:miter lim="800000"/>
          </a:ln>
        </p:spPr>
        <p:txBody>
          <a:bodyPr wrap="square">
            <a:spAutoFit/>
          </a:bodyPr>
          <a:p>
            <a:pPr marR="0" defTabSz="914400" fontAlgn="auto">
              <a:spcBef>
                <a:spcPts val="0"/>
              </a:spcBef>
              <a:spcAft>
                <a:spcPts val="0"/>
              </a:spcAft>
              <a:buClrTx/>
              <a:buSzTx/>
              <a:buFontTx/>
              <a:defRPr/>
            </a:pPr>
            <a:r>
              <a:rPr kumimoji="0" lang="en-IN" altLang="en-US" sz="1550" b="1" u="sng" kern="1200" cap="none" spc="-20" normalizeH="0" baseline="0"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algun Gothic" panose="020B0503020000020004" charset="-127"/>
                <a:cs typeface="Arial" panose="020B0604020202020204" pitchFamily="34" charset="0"/>
              </a:rPr>
              <a:t>GROUP MEMBERS</a:t>
            </a:r>
            <a:endParaRPr kumimoji="0" lang="en-IN" altLang="en-US" sz="1550" b="1" u="sng" kern="1200" cap="none" spc="-20" normalizeH="0" baseline="0"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endParaRPr kumimoji="0" lang="en-IN" altLang="en-US" sz="1550" b="1" u="sng" kern="1200" cap="none" spc="-20" normalizeH="0" baseline="0"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1807258  |  Ashish</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1807259  |  Ashutosh Yadav</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1807265  |  B.Dheeraj Chandan</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1807266  |  Biswayan Banerjee</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1807292  |  P. Sai Manohar</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62405" y="316230"/>
            <a:ext cx="8270240" cy="398780"/>
          </a:xfrm>
          <a:prstGeom prst="rect">
            <a:avLst/>
          </a:prstGeom>
          <a:noFill/>
        </p:spPr>
        <p:txBody>
          <a:bodyPr wrap="square" rtlCol="0">
            <a:spAutoFit/>
          </a:bodyPr>
          <a:p>
            <a:r>
              <a:rPr lang="en-IN" altLang="en-US" sz="2000" b="1" u="sng"/>
              <a:t>ARDUINO UNO R3</a:t>
            </a:r>
            <a:endParaRPr lang="en-IN" altLang="en-US" sz="2000" b="1" u="sng"/>
          </a:p>
        </p:txBody>
      </p:sp>
      <p:sp>
        <p:nvSpPr>
          <p:cNvPr id="3" name="Text Box 2"/>
          <p:cNvSpPr txBox="1"/>
          <p:nvPr/>
        </p:nvSpPr>
        <p:spPr>
          <a:xfrm>
            <a:off x="1074420" y="1028065"/>
            <a:ext cx="9768205" cy="1476375"/>
          </a:xfrm>
          <a:prstGeom prst="rect">
            <a:avLst/>
          </a:prstGeom>
          <a:noFill/>
        </p:spPr>
        <p:txBody>
          <a:bodyPr wrap="square" rtlCol="0">
            <a:spAutoFit/>
          </a:bodyPr>
          <a:p>
            <a:pPr marL="285750" indent="-285750">
              <a:buFont typeface="Wingdings" panose="05000000000000000000" charset="0"/>
              <a:buChar char="Ø"/>
            </a:pPr>
            <a:r>
              <a:rPr lang="en-IN" altLang="en-US">
                <a:latin typeface="Arial" panose="020B0604020202020204" pitchFamily="34" charset="0"/>
                <a:cs typeface="Arial" panose="020B0604020202020204" pitchFamily="34" charset="0"/>
              </a:rPr>
              <a:t>Arduino UNO is a microcontroller board based on the ATmega328P. It 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started.</a:t>
            </a:r>
            <a:endParaRPr lang="en-IN" alt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4296410" y="2924810"/>
            <a:ext cx="3783965" cy="3565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263525" y="764540"/>
            <a:ext cx="5362575" cy="2995930"/>
          </a:xfrm>
          <a:prstGeom prst="rect">
            <a:avLst/>
          </a:prstGeom>
        </p:spPr>
      </p:pic>
      <p:pic>
        <p:nvPicPr>
          <p:cNvPr id="4" name="Picture 3"/>
          <p:cNvPicPr>
            <a:picLocks noChangeAspect="1"/>
          </p:cNvPicPr>
          <p:nvPr/>
        </p:nvPicPr>
        <p:blipFill>
          <a:blip r:embed="rId2"/>
          <a:stretch>
            <a:fillRect/>
          </a:stretch>
        </p:blipFill>
        <p:spPr>
          <a:xfrm>
            <a:off x="6383655" y="656590"/>
            <a:ext cx="5256530" cy="3032760"/>
          </a:xfrm>
          <a:prstGeom prst="rect">
            <a:avLst/>
          </a:prstGeom>
        </p:spPr>
      </p:pic>
      <p:pic>
        <p:nvPicPr>
          <p:cNvPr id="5" name="Picture 4"/>
          <p:cNvPicPr>
            <a:picLocks noChangeAspect="1"/>
          </p:cNvPicPr>
          <p:nvPr/>
        </p:nvPicPr>
        <p:blipFill>
          <a:blip r:embed="rId3"/>
          <a:stretch>
            <a:fillRect/>
          </a:stretch>
        </p:blipFill>
        <p:spPr>
          <a:xfrm>
            <a:off x="3143250" y="3860800"/>
            <a:ext cx="6146800" cy="2851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95755" y="513080"/>
            <a:ext cx="8420100" cy="398780"/>
          </a:xfrm>
          <a:prstGeom prst="rect">
            <a:avLst/>
          </a:prstGeom>
          <a:noFill/>
        </p:spPr>
        <p:txBody>
          <a:bodyPr wrap="square" rtlCol="0">
            <a:spAutoFit/>
          </a:bodyPr>
          <a:p>
            <a:r>
              <a:rPr lang="en-IN" altLang="en-US" sz="2000" b="1" u="sng"/>
              <a:t>MQ-2 GAS SENSOR</a:t>
            </a:r>
            <a:endParaRPr lang="en-IN" altLang="en-US" sz="2000" b="1" u="sng"/>
          </a:p>
        </p:txBody>
      </p:sp>
      <p:sp>
        <p:nvSpPr>
          <p:cNvPr id="3" name="Text Box 2"/>
          <p:cNvSpPr txBox="1"/>
          <p:nvPr/>
        </p:nvSpPr>
        <p:spPr>
          <a:xfrm>
            <a:off x="327025" y="1389380"/>
            <a:ext cx="11677650" cy="2306955"/>
          </a:xfrm>
          <a:prstGeom prst="rect">
            <a:avLst/>
          </a:prstGeom>
          <a:noFill/>
        </p:spPr>
        <p:txBody>
          <a:bodyPr wrap="square" rtlCol="0">
            <a:spAutoFit/>
          </a:bodyPr>
          <a:p>
            <a:r>
              <a:rPr lang="en-US" sz="2400"/>
              <a:t>MQ2 is one of the commonly used gas sensors in MQ sensor series.It is a Metal Oxide Semiconductor (MOS) type Gas Sensor also known as Chemiresistors as the detection is based upon change of resistance of the sensing material</a:t>
            </a:r>
            <a:r>
              <a:rPr lang="en-IN" altLang="en-US" sz="2400"/>
              <a:t>.</a:t>
            </a:r>
            <a:endParaRPr lang="en-US" sz="2400"/>
          </a:p>
          <a:p>
            <a:r>
              <a:rPr lang="en-US" sz="2400"/>
              <a:t>They are commonly used to detect toxic or explosive gasses and measure gas concentration. Gas sensors are employed in factories and manufacturing facilities to identify gas leaks, and to detect smoke and carbon monoxide in homes.</a:t>
            </a:r>
            <a:endParaRPr lang="en-US" sz="2400"/>
          </a:p>
        </p:txBody>
      </p:sp>
      <p:pic>
        <p:nvPicPr>
          <p:cNvPr id="5" name="Picture 4"/>
          <p:cNvPicPr>
            <a:picLocks noChangeAspect="1"/>
          </p:cNvPicPr>
          <p:nvPr/>
        </p:nvPicPr>
        <p:blipFill>
          <a:blip r:embed="rId1"/>
          <a:stretch>
            <a:fillRect/>
          </a:stretch>
        </p:blipFill>
        <p:spPr>
          <a:xfrm>
            <a:off x="515620" y="3738880"/>
            <a:ext cx="4761230" cy="2620010"/>
          </a:xfrm>
          <a:prstGeom prst="rect">
            <a:avLst/>
          </a:prstGeom>
        </p:spPr>
      </p:pic>
      <p:pic>
        <p:nvPicPr>
          <p:cNvPr id="6" name="Picture 5"/>
          <p:cNvPicPr>
            <a:picLocks noChangeAspect="1"/>
          </p:cNvPicPr>
          <p:nvPr/>
        </p:nvPicPr>
        <p:blipFill>
          <a:blip r:embed="rId2"/>
          <a:stretch>
            <a:fillRect/>
          </a:stretch>
        </p:blipFill>
        <p:spPr>
          <a:xfrm>
            <a:off x="8075930" y="3861435"/>
            <a:ext cx="2271395" cy="2330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MQ-3 SMOKE SENSOR</a:t>
            </a:r>
            <a:endParaRPr lang="en-IN" altLang="en-US" sz="2000" b="1" u="sng"/>
          </a:p>
        </p:txBody>
      </p:sp>
      <p:sp>
        <p:nvSpPr>
          <p:cNvPr id="5" name="Text Box 4"/>
          <p:cNvSpPr txBox="1"/>
          <p:nvPr/>
        </p:nvSpPr>
        <p:spPr>
          <a:xfrm>
            <a:off x="739775" y="1389380"/>
            <a:ext cx="8456930" cy="4523105"/>
          </a:xfrm>
          <a:prstGeom prst="rect">
            <a:avLst/>
          </a:prstGeom>
          <a:noFill/>
        </p:spPr>
        <p:txBody>
          <a:bodyPr wrap="square" rtlCol="0">
            <a:spAutoFit/>
          </a:bodyPr>
          <a:p>
            <a:r>
              <a:rPr lang="en-US" sz="2400"/>
              <a:t>MQ-3 sensor module is usefull module for detecting </a:t>
            </a:r>
            <a:endParaRPr lang="en-US" sz="2400"/>
          </a:p>
          <a:p>
            <a:r>
              <a:rPr lang="en-US" sz="2400"/>
              <a:t>alcohol or smoke concentration.</a:t>
            </a:r>
            <a:endParaRPr lang="en-US" sz="2400"/>
          </a:p>
          <a:p>
            <a:r>
              <a:rPr lang="en-US" sz="2400"/>
              <a:t>Operating voltage: 5V DC Features:</a:t>
            </a:r>
            <a:endParaRPr lang="en-US" sz="2400"/>
          </a:p>
          <a:p>
            <a:endParaRPr lang="en-US" sz="2400"/>
          </a:p>
          <a:p>
            <a:r>
              <a:rPr lang="en-US" sz="2400"/>
              <a:t>Microprocessor compatible TTL output.</a:t>
            </a:r>
            <a:endParaRPr lang="en-US" sz="2400"/>
          </a:p>
          <a:p>
            <a:r>
              <a:rPr lang="en-US" sz="2400"/>
              <a:t>High sensitivity.</a:t>
            </a:r>
            <a:endParaRPr lang="en-US" sz="2400"/>
          </a:p>
          <a:p>
            <a:r>
              <a:rPr lang="en-US" sz="2400"/>
              <a:t>It measures the alcohol concentration precisely.</a:t>
            </a:r>
            <a:endParaRPr lang="en-US" sz="2400"/>
          </a:p>
          <a:p>
            <a:r>
              <a:rPr lang="en-US" sz="2400"/>
              <a:t>It can also measure smoke and alcohol with low sensitivity.</a:t>
            </a:r>
            <a:endParaRPr lang="en-US" sz="2400"/>
          </a:p>
          <a:p>
            <a:r>
              <a:rPr lang="en-US" sz="2400"/>
              <a:t>Measurement Range: 0.04-4mg / </a:t>
            </a:r>
            <a:endParaRPr lang="en-US" sz="2400"/>
          </a:p>
          <a:p>
            <a:r>
              <a:rPr lang="en-US" sz="2400"/>
              <a:t>It has a long working life and stability.</a:t>
            </a:r>
            <a:endParaRPr lang="en-US" sz="2400"/>
          </a:p>
          <a:p>
            <a:r>
              <a:rPr lang="en-US" sz="2400"/>
              <a:t>Fast response time.</a:t>
            </a:r>
            <a:endParaRPr lang="en-US" sz="2400"/>
          </a:p>
          <a:p>
            <a:r>
              <a:rPr lang="en-US" sz="2400"/>
              <a:t>Plug and play convenience for testing with plugged probes.</a:t>
            </a:r>
            <a:endParaRPr lang="en-US" sz="2400"/>
          </a:p>
        </p:txBody>
      </p:sp>
      <p:pic>
        <p:nvPicPr>
          <p:cNvPr id="6" name="Picture 5"/>
          <p:cNvPicPr>
            <a:picLocks noChangeAspect="1"/>
          </p:cNvPicPr>
          <p:nvPr/>
        </p:nvPicPr>
        <p:blipFill>
          <a:blip r:embed="rId1"/>
          <a:stretch>
            <a:fillRect/>
          </a:stretch>
        </p:blipFill>
        <p:spPr>
          <a:xfrm>
            <a:off x="9336405" y="2853055"/>
            <a:ext cx="2677160" cy="2091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906780" y="300990"/>
            <a:ext cx="3970655" cy="398780"/>
          </a:xfrm>
          <a:prstGeom prst="rect">
            <a:avLst/>
          </a:prstGeom>
          <a:noFill/>
        </p:spPr>
        <p:txBody>
          <a:bodyPr wrap="square" rtlCol="0">
            <a:spAutoFit/>
          </a:bodyPr>
          <a:p>
            <a:r>
              <a:rPr lang="en-US" altLang="en-IN" sz="2000" b="1" u="sng">
                <a:effectLst/>
                <a:latin typeface="Arial" panose="020B0604020202020204" pitchFamily="34" charset="0"/>
                <a:cs typeface="Arial" panose="020B0604020202020204" pitchFamily="34" charset="0"/>
                <a:sym typeface="+mn-ea"/>
              </a:rPr>
              <a:t>Screen LCD</a:t>
            </a:r>
            <a:endParaRPr lang="en-US" altLang="en-IN" sz="2000" b="1" u="sng">
              <a:effectLst/>
              <a:latin typeface="Arial" panose="020B0604020202020204" pitchFamily="34" charset="0"/>
              <a:cs typeface="Arial" panose="020B0604020202020204" pitchFamily="34" charset="0"/>
              <a:sym typeface="+mn-ea"/>
            </a:endParaRPr>
          </a:p>
        </p:txBody>
      </p:sp>
      <p:sp>
        <p:nvSpPr>
          <p:cNvPr id="7" name="Text Box 6"/>
          <p:cNvSpPr txBox="1"/>
          <p:nvPr/>
        </p:nvSpPr>
        <p:spPr>
          <a:xfrm>
            <a:off x="994410" y="1045210"/>
            <a:ext cx="7435215" cy="645160"/>
          </a:xfrm>
          <a:prstGeom prst="rect">
            <a:avLst/>
          </a:prstGeom>
          <a:noFill/>
        </p:spPr>
        <p:txBody>
          <a:bodyPr wrap="square" rtlCol="0">
            <a:spAutoFit/>
          </a:bodyPr>
          <a:p>
            <a:pPr marL="285750" indent="-285750">
              <a:buFont typeface="Arial" panose="020B0604020202020204" pitchFamily="34" charset="0"/>
              <a:buChar char="•"/>
            </a:pPr>
            <a:r>
              <a:rPr lang="en-US">
                <a:sym typeface="+mn-ea"/>
              </a:rPr>
              <a:t>LCD </a:t>
            </a:r>
            <a:r>
              <a:rPr lang="en-IN" altLang="en-US">
                <a:sym typeface="+mn-ea"/>
              </a:rPr>
              <a:t>also</a:t>
            </a:r>
            <a:r>
              <a:rPr lang="en-US">
                <a:sym typeface="+mn-ea"/>
              </a:rPr>
              <a:t> known as  Liquid-Crystal Display.</a:t>
            </a:r>
            <a:endParaRPr lang="en-US"/>
          </a:p>
          <a:p>
            <a:pPr marL="285750" indent="-285750">
              <a:buFont typeface="Arial" panose="020B0604020202020204" pitchFamily="34" charset="0"/>
              <a:buChar char="•"/>
            </a:pPr>
            <a:r>
              <a:rPr lang="en-US">
                <a:sym typeface="+mn-ea"/>
              </a:rPr>
              <a:t>It</a:t>
            </a:r>
            <a:r>
              <a:rPr lang="en-IN" altLang="en-US">
                <a:sym typeface="+mn-ea"/>
              </a:rPr>
              <a:t>s a 8 bit data bus representing 11 data lines</a:t>
            </a:r>
            <a:r>
              <a:rPr lang="en-US">
                <a:sym typeface="+mn-ea"/>
              </a:rPr>
              <a:t>).</a:t>
            </a:r>
            <a:endParaRPr lang="en-US"/>
          </a:p>
        </p:txBody>
      </p:sp>
      <p:pic>
        <p:nvPicPr>
          <p:cNvPr id="5" name="Picture 4"/>
          <p:cNvPicPr>
            <a:picLocks noChangeAspect="1"/>
          </p:cNvPicPr>
          <p:nvPr/>
        </p:nvPicPr>
        <p:blipFill>
          <a:blip r:embed="rId1"/>
          <a:stretch>
            <a:fillRect/>
          </a:stretch>
        </p:blipFill>
        <p:spPr>
          <a:xfrm>
            <a:off x="1259840" y="2256790"/>
            <a:ext cx="7058660" cy="3667760"/>
          </a:xfrm>
          <a:prstGeom prst="rect">
            <a:avLst/>
          </a:prstGeom>
        </p:spPr>
      </p:pic>
      <p:pic>
        <p:nvPicPr>
          <p:cNvPr id="8" name="Content Placeholder 5" descr="16X2-LCD-PINS-e1538766797151"/>
          <p:cNvPicPr>
            <a:picLocks noChangeAspect="1"/>
          </p:cNvPicPr>
          <p:nvPr/>
        </p:nvPicPr>
        <p:blipFill>
          <a:blip r:embed="rId2"/>
          <a:stretch>
            <a:fillRect/>
          </a:stretch>
        </p:blipFill>
        <p:spPr>
          <a:xfrm rot="5400000">
            <a:off x="7962900" y="2606040"/>
            <a:ext cx="4915535" cy="1880870"/>
          </a:xfrm>
          <a:prstGeom prst="rect">
            <a:avLst/>
          </a:prstGeom>
          <a:noFill/>
          <a:ln w="9525">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SIM 900D GSM MODULE</a:t>
            </a:r>
            <a:endParaRPr lang="en-IN" altLang="en-US" sz="2000" b="1" u="sng"/>
          </a:p>
        </p:txBody>
      </p:sp>
      <p:sp>
        <p:nvSpPr>
          <p:cNvPr id="5" name="Text Box 4"/>
          <p:cNvSpPr txBox="1"/>
          <p:nvPr/>
        </p:nvSpPr>
        <p:spPr>
          <a:xfrm>
            <a:off x="739775" y="1389380"/>
            <a:ext cx="7503160" cy="1938020"/>
          </a:xfrm>
          <a:prstGeom prst="rect">
            <a:avLst/>
          </a:prstGeom>
          <a:noFill/>
        </p:spPr>
        <p:txBody>
          <a:bodyPr wrap="square" rtlCol="0">
            <a:spAutoFit/>
          </a:bodyPr>
          <a:p>
            <a:r>
              <a:rPr lang="en-US" sz="2000"/>
              <a:t>A customised Global System for Mobile communication (GSM) module is designed for wireless radiation monitoring through Short Messaging Service (SMS). This module is able to receive serial data from radiation monitoring devices such as survey meter or area monitor and transmit the data as text SMS to a host server.</a:t>
            </a:r>
            <a:endParaRPr lang="en-US" sz="2000"/>
          </a:p>
        </p:txBody>
      </p:sp>
      <p:pic>
        <p:nvPicPr>
          <p:cNvPr id="2" name="Picture 1"/>
          <p:cNvPicPr>
            <a:picLocks noChangeAspect="1"/>
          </p:cNvPicPr>
          <p:nvPr/>
        </p:nvPicPr>
        <p:blipFill>
          <a:blip r:embed="rId1"/>
          <a:stretch>
            <a:fillRect/>
          </a:stretch>
        </p:blipFill>
        <p:spPr>
          <a:xfrm>
            <a:off x="8370570" y="2625090"/>
            <a:ext cx="3478530" cy="2846070"/>
          </a:xfrm>
          <a:prstGeom prst="rect">
            <a:avLst/>
          </a:prstGeom>
        </p:spPr>
      </p:pic>
      <p:sp>
        <p:nvSpPr>
          <p:cNvPr id="4" name="Text Box 3"/>
          <p:cNvSpPr txBox="1"/>
          <p:nvPr/>
        </p:nvSpPr>
        <p:spPr>
          <a:xfrm>
            <a:off x="875665" y="3392805"/>
            <a:ext cx="4457700" cy="3076575"/>
          </a:xfrm>
          <a:prstGeom prst="rect">
            <a:avLst/>
          </a:prstGeom>
          <a:noFill/>
        </p:spPr>
        <p:txBody>
          <a:bodyPr wrap="square" rtlCol="0" anchor="t">
            <a:spAutoFit/>
          </a:bodyPr>
          <a:p>
            <a:r>
              <a:rPr lang="en-US" b="1"/>
              <a:t>Communications modules features </a:t>
            </a:r>
            <a:r>
              <a:rPr lang="en-IN" altLang="en-US" b="1"/>
              <a:t>:</a:t>
            </a:r>
            <a:endParaRPr lang="en-US" b="1"/>
          </a:p>
          <a:p>
            <a:pPr marL="285750" indent="-285750">
              <a:buFont typeface="Arial" panose="020B0604020202020204" pitchFamily="34" charset="0"/>
              <a:buChar char="•"/>
            </a:pPr>
            <a:r>
              <a:rPr lang="en-US" sz="1600"/>
              <a:t>A/D converter</a:t>
            </a:r>
            <a:endParaRPr lang="en-US" sz="1600"/>
          </a:p>
          <a:p>
            <a:pPr marL="285750" indent="-285750">
              <a:buFont typeface="Arial" panose="020B0604020202020204" pitchFamily="34" charset="0"/>
              <a:buChar char="•"/>
            </a:pPr>
            <a:r>
              <a:rPr lang="en-US" sz="1600"/>
              <a:t>antenna connector</a:t>
            </a:r>
            <a:endParaRPr lang="en-US" sz="1600"/>
          </a:p>
          <a:p>
            <a:pPr marL="285750" indent="-285750">
              <a:buFont typeface="Arial" panose="020B0604020202020204" pitchFamily="34" charset="0"/>
              <a:buChar char="•"/>
            </a:pPr>
            <a:r>
              <a:rPr lang="en-US" sz="1600"/>
              <a:t>AT commands controlled (GSM07.07, 07.05 </a:t>
            </a:r>
            <a:r>
              <a:rPr lang="en-IN" altLang="en-US" sz="1600"/>
              <a:t>     </a:t>
            </a:r>
            <a:r>
              <a:rPr lang="en-US" sz="1600"/>
              <a:t>and extended AT SIMCOM commands)</a:t>
            </a:r>
            <a:endParaRPr lang="en-US" sz="1600"/>
          </a:p>
          <a:p>
            <a:pPr marL="285750" indent="-285750">
              <a:buFont typeface="Arial" panose="020B0604020202020204" pitchFamily="34" charset="0"/>
              <a:buChar char="•"/>
            </a:pPr>
            <a:r>
              <a:rPr lang="en-US" sz="1600"/>
              <a:t> compatible with GSM phase 2/2+</a:t>
            </a:r>
            <a:endParaRPr lang="en-US" sz="1600"/>
          </a:p>
          <a:p>
            <a:pPr marL="285750" indent="-285750">
              <a:buFont typeface="Arial" panose="020B0604020202020204" pitchFamily="34" charset="0"/>
              <a:buChar char="•"/>
            </a:pPr>
            <a:r>
              <a:rPr lang="en-US" sz="1600"/>
              <a:t> GPRS mobile station class B</a:t>
            </a:r>
            <a:endParaRPr lang="en-US" sz="1600"/>
          </a:p>
          <a:p>
            <a:pPr marL="285750" indent="-285750">
              <a:buFont typeface="Arial" panose="020B0604020202020204" pitchFamily="34" charset="0"/>
              <a:buChar char="•"/>
            </a:pPr>
            <a:r>
              <a:rPr lang="en-US" sz="1600"/>
              <a:t> GPRS multi-slot class 10/8</a:t>
            </a:r>
            <a:endParaRPr lang="en-US" sz="1600"/>
          </a:p>
          <a:p>
            <a:pPr marL="285750" indent="-285750">
              <a:buFont typeface="Arial" panose="020B0604020202020204" pitchFamily="34" charset="0"/>
              <a:buChar char="•"/>
            </a:pPr>
            <a:r>
              <a:rPr lang="en-US" sz="1600"/>
              <a:t> integrated TCP/IP protocol</a:t>
            </a:r>
            <a:endParaRPr lang="en-US" sz="1600"/>
          </a:p>
          <a:p>
            <a:pPr marL="285750" indent="-285750">
              <a:buFont typeface="Arial" panose="020B0604020202020204" pitchFamily="34" charset="0"/>
              <a:buChar char="•"/>
            </a:pPr>
            <a:r>
              <a:rPr lang="en-US" sz="1600"/>
              <a:t>PWM output</a:t>
            </a:r>
            <a:endParaRPr lang="en-US" sz="1600"/>
          </a:p>
          <a:p>
            <a:pPr marL="285750" indent="-285750">
              <a:buFont typeface="Arial" panose="020B0604020202020204" pitchFamily="34" charset="0"/>
              <a:buChar char="•"/>
            </a:pPr>
            <a:r>
              <a:rPr lang="en-US" sz="1600"/>
              <a:t>RTC</a:t>
            </a:r>
            <a:endParaRPr lang="en-US" sz="1600"/>
          </a:p>
          <a:p>
            <a:pPr marL="285750" indent="-285750">
              <a:buFont typeface="Arial" panose="020B0604020202020204" pitchFamily="34" charset="0"/>
              <a:buChar char="•"/>
            </a:pPr>
            <a:r>
              <a:rPr lang="en-US" sz="1600"/>
              <a:t>supports of 1.8V and 3.3V SIM cards</a:t>
            </a:r>
            <a:endParaRPr 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DC MOTOR</a:t>
            </a:r>
            <a:endParaRPr lang="en-IN" altLang="en-US" sz="2000" b="1" u="sng"/>
          </a:p>
        </p:txBody>
      </p:sp>
      <p:sp>
        <p:nvSpPr>
          <p:cNvPr id="5" name="Text Box 4"/>
          <p:cNvSpPr txBox="1"/>
          <p:nvPr/>
        </p:nvSpPr>
        <p:spPr>
          <a:xfrm>
            <a:off x="739775" y="1389380"/>
            <a:ext cx="7632065" cy="5077460"/>
          </a:xfrm>
          <a:prstGeom prst="rect">
            <a:avLst/>
          </a:prstGeom>
          <a:noFill/>
        </p:spPr>
        <p:txBody>
          <a:bodyPr wrap="square" rtlCol="0">
            <a:spAutoFit/>
          </a:bodyPr>
          <a:p>
            <a:r>
              <a:rPr lang="en-US" sz="2000"/>
              <a:t>A simple DC motor uses a stationary set of magnets in the stator, and a coil of wire with a current running through it to generate an electromagnetic field aligned with the centre of the coil. One or more windings of insulated wire are wrapped around the core of the motor to concentrate the magnetic field.</a:t>
            </a:r>
            <a:endParaRPr lang="en-US" sz="2000"/>
          </a:p>
          <a:p>
            <a:endParaRPr lang="en-US" sz="2000"/>
          </a:p>
          <a:p>
            <a:r>
              <a:rPr lang="en-US" sz="2000"/>
              <a:t>DC motors have the advantage of higher starting torque, quick starting and stopping, reversing, variable speeds with voltage input and they are easier and cheaper to control than AC.</a:t>
            </a:r>
            <a:endParaRPr lang="en-US" sz="2000"/>
          </a:p>
          <a:p>
            <a:r>
              <a:rPr lang="en-US" sz="1800" b="1"/>
              <a:t>Main Types of DC Motors</a:t>
            </a:r>
            <a:endParaRPr lang="en-US" sz="1800" b="1"/>
          </a:p>
          <a:p>
            <a:endParaRPr lang="en-US" sz="1800"/>
          </a:p>
          <a:p>
            <a:pPr marL="285750" indent="-285750">
              <a:buFont typeface="Wingdings" panose="05000000000000000000" charset="0"/>
              <a:buChar char="Ø"/>
            </a:pPr>
            <a:r>
              <a:rPr lang="en-US" sz="1800"/>
              <a:t>Permanent Magnet DC Motors</a:t>
            </a:r>
            <a:r>
              <a:rPr lang="en-IN" altLang="en-US" sz="1800"/>
              <a:t>:</a:t>
            </a:r>
            <a:r>
              <a:rPr lang="en-US" sz="1800"/>
              <a:t> The permanent magnet motor uses a permanent magnet to create field flux. </a:t>
            </a:r>
            <a:endParaRPr lang="en-US" sz="1800"/>
          </a:p>
          <a:p>
            <a:pPr marL="285750" indent="-285750">
              <a:buFont typeface="Wingdings" panose="05000000000000000000" charset="0"/>
              <a:buChar char="Ø"/>
            </a:pPr>
            <a:r>
              <a:rPr lang="en-US" sz="1800"/>
              <a:t>Series DC Motors</a:t>
            </a:r>
            <a:r>
              <a:rPr lang="en-IN" altLang="en-US" sz="1800"/>
              <a:t>:</a:t>
            </a:r>
            <a:r>
              <a:rPr lang="en-US" sz="1800"/>
              <a:t>In a series DC motor, the field is wound with a few turns of a large wire carrying the full armature current. </a:t>
            </a:r>
            <a:endParaRPr lang="en-US" sz="1800"/>
          </a:p>
          <a:p>
            <a:pPr marL="285750" indent="-285750">
              <a:buFont typeface="Wingdings" panose="05000000000000000000" charset="0"/>
              <a:buChar char="Ø"/>
            </a:pPr>
            <a:r>
              <a:rPr lang="en-US" sz="1800"/>
              <a:t>Shunt DC Motors. </a:t>
            </a:r>
            <a:endParaRPr lang="en-US" sz="1800"/>
          </a:p>
          <a:p>
            <a:pPr marL="285750" indent="-285750">
              <a:buFont typeface="Wingdings" panose="05000000000000000000" charset="0"/>
              <a:buChar char="Ø"/>
            </a:pPr>
            <a:r>
              <a:rPr lang="en-US" sz="1800"/>
              <a:t>Compound DC Motors.</a:t>
            </a:r>
            <a:endParaRPr lang="en-US" sz="1800"/>
          </a:p>
        </p:txBody>
      </p:sp>
      <p:pic>
        <p:nvPicPr>
          <p:cNvPr id="6" name="Picture 5"/>
          <p:cNvPicPr>
            <a:picLocks noChangeAspect="1"/>
          </p:cNvPicPr>
          <p:nvPr/>
        </p:nvPicPr>
        <p:blipFill>
          <a:blip r:embed="rId1"/>
          <a:stretch>
            <a:fillRect/>
          </a:stretch>
        </p:blipFill>
        <p:spPr>
          <a:xfrm>
            <a:off x="8400415" y="2511425"/>
            <a:ext cx="3724275" cy="1835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DC SERVO MOTOR</a:t>
            </a:r>
            <a:endParaRPr lang="en-IN" altLang="en-US" sz="2000" b="1" u="sng"/>
          </a:p>
        </p:txBody>
      </p:sp>
      <p:sp>
        <p:nvSpPr>
          <p:cNvPr id="5" name="Text Box 4"/>
          <p:cNvSpPr txBox="1"/>
          <p:nvPr/>
        </p:nvSpPr>
        <p:spPr>
          <a:xfrm>
            <a:off x="739775" y="1389380"/>
            <a:ext cx="7732395" cy="3138170"/>
          </a:xfrm>
          <a:prstGeom prst="rect">
            <a:avLst/>
          </a:prstGeom>
          <a:noFill/>
        </p:spPr>
        <p:txBody>
          <a:bodyPr wrap="square" rtlCol="0">
            <a:spAutoFit/>
          </a:bodyPr>
          <a:p>
            <a:r>
              <a:rPr lang="en-US" sz="1800"/>
              <a:t>The DC servo motor definition is, a motor that is used in servo systems is known as a servo motor. A servo system is a closed-loop system </a:t>
            </a:r>
            <a:endParaRPr lang="en-US" sz="1800"/>
          </a:p>
          <a:p>
            <a:r>
              <a:rPr lang="en-US" sz="1800"/>
              <a:t>where the feedback signal (position, velocity, acceleration, etc.) drives</a:t>
            </a:r>
            <a:endParaRPr lang="en-US" sz="1800"/>
          </a:p>
          <a:p>
            <a:r>
              <a:rPr lang="en-US" sz="1800"/>
              <a:t>the motor. This signal acts as an error and based on controller, accurate position or velocity is achieved.</a:t>
            </a:r>
            <a:endParaRPr lang="en-US" sz="1800"/>
          </a:p>
          <a:p>
            <a:endParaRPr lang="en-US" sz="1800"/>
          </a:p>
          <a:p>
            <a:r>
              <a:rPr lang="en-US" sz="1800"/>
              <a:t>Servo motor works on PWM (Pulse width modulation) principle, means its angle of rotation is controlled by the duration of applied pulse to its Control PIN. Basically servo motor is made up of DC motor which is controlled by a variable resistor (potentiometer) and some gears.</a:t>
            </a:r>
            <a:endParaRPr lang="en-US" sz="1800"/>
          </a:p>
          <a:p>
            <a:endParaRPr lang="en-US" sz="1800"/>
          </a:p>
        </p:txBody>
      </p:sp>
      <p:pic>
        <p:nvPicPr>
          <p:cNvPr id="2" name="Picture 1"/>
          <p:cNvPicPr>
            <a:picLocks noChangeAspect="1"/>
          </p:cNvPicPr>
          <p:nvPr/>
        </p:nvPicPr>
        <p:blipFill>
          <a:blip r:embed="rId1"/>
          <a:stretch>
            <a:fillRect/>
          </a:stretch>
        </p:blipFill>
        <p:spPr>
          <a:xfrm>
            <a:off x="8688705" y="1988820"/>
            <a:ext cx="2673350" cy="2165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BUZZER</a:t>
            </a:r>
            <a:endParaRPr lang="en-IN" altLang="en-US" sz="2000" b="1" u="sng"/>
          </a:p>
        </p:txBody>
      </p:sp>
      <p:sp>
        <p:nvSpPr>
          <p:cNvPr id="5" name="Text Box 4"/>
          <p:cNvSpPr txBox="1"/>
          <p:nvPr/>
        </p:nvSpPr>
        <p:spPr>
          <a:xfrm>
            <a:off x="739775" y="1389380"/>
            <a:ext cx="8424545" cy="2861310"/>
          </a:xfrm>
          <a:prstGeom prst="rect">
            <a:avLst/>
          </a:prstGeom>
          <a:noFill/>
        </p:spPr>
        <p:txBody>
          <a:bodyPr wrap="square" rtlCol="0">
            <a:spAutoFit/>
          </a:bodyPr>
          <a:p>
            <a:r>
              <a:rPr lang="en-US" sz="2000"/>
              <a:t>A buzzer or beeper is an audio signaling device, which may be mechanical, electromechanical, or piezoelectric (piezo for short). Typical uses of buzzers and beepers include alarm devices, timers, and confirmation of user input such as a mouse click or keystroke.</a:t>
            </a:r>
            <a:endParaRPr lang="en-US" sz="2000"/>
          </a:p>
          <a:p>
            <a:endParaRPr lang="en-US" sz="2000"/>
          </a:p>
          <a:p>
            <a:r>
              <a:rPr lang="en-US" sz="2000"/>
              <a:t>The buzzer is a sounding device that can convert audio signals into sound signals. It is usually powered by DC voltage. It is widely used in alarms, computers, printers and other electronic products as sound devices.12</a:t>
            </a:r>
            <a:endParaRPr lang="en-US" sz="2000"/>
          </a:p>
        </p:txBody>
      </p:sp>
      <p:pic>
        <p:nvPicPr>
          <p:cNvPr id="4" name="Picture 3"/>
          <p:cNvPicPr>
            <a:picLocks noChangeAspect="1"/>
          </p:cNvPicPr>
          <p:nvPr/>
        </p:nvPicPr>
        <p:blipFill>
          <a:blip r:embed="rId1"/>
          <a:stretch>
            <a:fillRect/>
          </a:stretch>
        </p:blipFill>
        <p:spPr>
          <a:xfrm>
            <a:off x="9588500" y="3105150"/>
            <a:ext cx="2108200" cy="1574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95755" y="513080"/>
            <a:ext cx="8420100" cy="398780"/>
          </a:xfrm>
          <a:prstGeom prst="rect">
            <a:avLst/>
          </a:prstGeom>
          <a:noFill/>
        </p:spPr>
        <p:txBody>
          <a:bodyPr wrap="square" rtlCol="0">
            <a:spAutoFit/>
          </a:bodyPr>
          <a:p>
            <a:r>
              <a:rPr lang="en-IN" altLang="en-US" sz="2000" b="1" u="sng"/>
              <a:t>RESISTOR</a:t>
            </a:r>
            <a:endParaRPr lang="en-IN" altLang="en-US" sz="2000" b="1" u="sng"/>
          </a:p>
        </p:txBody>
      </p:sp>
      <p:sp>
        <p:nvSpPr>
          <p:cNvPr id="5" name="Text Box 4"/>
          <p:cNvSpPr txBox="1"/>
          <p:nvPr/>
        </p:nvSpPr>
        <p:spPr>
          <a:xfrm>
            <a:off x="739775" y="1389380"/>
            <a:ext cx="6640830" cy="4892675"/>
          </a:xfrm>
          <a:prstGeom prst="rect">
            <a:avLst/>
          </a:prstGeom>
          <a:noFill/>
        </p:spPr>
        <p:txBody>
          <a:bodyPr wrap="square" rtlCol="0">
            <a:spAutoFit/>
          </a:bodyPr>
          <a:p>
            <a:r>
              <a:rPr lang="en-US" sz="2400"/>
              <a:t>A resistor is a passive two-terminal electrical component that implements electrical resistance as a circuit element. In electronic circuits, resistors are used to reduce current flow, adjust signal levels, to divide voltages, bias active elements, and terminate transmission lines, among other uses</a:t>
            </a:r>
            <a:endParaRPr lang="en-US" sz="2400"/>
          </a:p>
          <a:p>
            <a:endParaRPr lang="en-US" sz="2400"/>
          </a:p>
          <a:p>
            <a:r>
              <a:rPr lang="en-US" sz="2400"/>
              <a:t>A resistor controls the flow of the electrical current within a circuit. Resistors are made from materials like copper or carbon, which make it difficult for the electrical charges to flow through a circuit.</a:t>
            </a:r>
            <a:endParaRPr lang="en-US" sz="2400"/>
          </a:p>
        </p:txBody>
      </p:sp>
      <p:pic>
        <p:nvPicPr>
          <p:cNvPr id="2" name="Picture 1"/>
          <p:cNvPicPr>
            <a:picLocks noChangeAspect="1"/>
          </p:cNvPicPr>
          <p:nvPr/>
        </p:nvPicPr>
        <p:blipFill>
          <a:blip r:embed="rId1"/>
          <a:stretch>
            <a:fillRect/>
          </a:stretch>
        </p:blipFill>
        <p:spPr>
          <a:xfrm>
            <a:off x="8651875" y="2924810"/>
            <a:ext cx="2654300" cy="1670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2" descr="D:\아초_C\ah\템플릿작업\템플릿_27\png\04.png"/>
          <p:cNvPicPr>
            <a:picLocks noChangeAspect="1"/>
          </p:cNvPicPr>
          <p:nvPr/>
        </p:nvPicPr>
        <p:blipFill>
          <a:blip r:embed="rId1"/>
          <a:stretch>
            <a:fillRect/>
          </a:stretch>
        </p:blipFill>
        <p:spPr>
          <a:xfrm>
            <a:off x="1524000" y="0"/>
            <a:ext cx="9144000" cy="6858000"/>
          </a:xfrm>
          <a:prstGeom prst="rect">
            <a:avLst/>
          </a:prstGeom>
          <a:noFill/>
          <a:ln w="9525">
            <a:noFill/>
          </a:ln>
        </p:spPr>
      </p:pic>
      <p:pic>
        <p:nvPicPr>
          <p:cNvPr id="8195" name="Picture 4" descr="D:\아초_C\ah\템플릿작업\템플릿_27\png\06.png"/>
          <p:cNvPicPr>
            <a:picLocks noChangeAspect="1"/>
          </p:cNvPicPr>
          <p:nvPr/>
        </p:nvPicPr>
        <p:blipFill>
          <a:blip r:embed="rId2"/>
          <a:stretch>
            <a:fillRect/>
          </a:stretch>
        </p:blipFill>
        <p:spPr>
          <a:xfrm>
            <a:off x="2927350" y="1449388"/>
            <a:ext cx="1035050" cy="1001712"/>
          </a:xfrm>
          <a:prstGeom prst="rect">
            <a:avLst/>
          </a:prstGeom>
          <a:noFill/>
          <a:ln w="9525">
            <a:noFill/>
          </a:ln>
        </p:spPr>
      </p:pic>
      <p:pic>
        <p:nvPicPr>
          <p:cNvPr id="8196" name="Picture 5" descr="D:\아초_C\ah\템플릿작업\템플릿_27\png\07.png"/>
          <p:cNvPicPr>
            <a:picLocks noChangeAspect="1"/>
          </p:cNvPicPr>
          <p:nvPr/>
        </p:nvPicPr>
        <p:blipFill>
          <a:blip r:embed="rId3"/>
          <a:stretch>
            <a:fillRect/>
          </a:stretch>
        </p:blipFill>
        <p:spPr>
          <a:xfrm>
            <a:off x="4008438" y="1412875"/>
            <a:ext cx="676275" cy="915988"/>
          </a:xfrm>
          <a:prstGeom prst="rect">
            <a:avLst/>
          </a:prstGeom>
          <a:noFill/>
          <a:ln w="9525">
            <a:noFill/>
          </a:ln>
        </p:spPr>
      </p:pic>
      <p:sp>
        <p:nvSpPr>
          <p:cNvPr id="6" name="직사각형 5"/>
          <p:cNvSpPr/>
          <p:nvPr/>
        </p:nvSpPr>
        <p:spPr>
          <a:xfrm>
            <a:off x="3952875" y="2652713"/>
            <a:ext cx="4975225" cy="30670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Group Members</a:t>
            </a:r>
            <a:endParaRPr kumimoji="0" lang="en-IN" altLang="en-US" sz="14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7" name="직사각형 6"/>
          <p:cNvSpPr/>
          <p:nvPr/>
        </p:nvSpPr>
        <p:spPr>
          <a:xfrm>
            <a:off x="3419475" y="2653030"/>
            <a:ext cx="576580"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273687"/>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01</a:t>
            </a:r>
            <a:endParaRPr kumimoji="0" lang="ko-KR" altLang="en-US" sz="2000" b="0" i="0" u="none" strike="noStrike" kern="1200" cap="none" spc="0" normalizeH="0" baseline="0" noProof="0" dirty="0">
              <a:ln>
                <a:noFill/>
              </a:ln>
              <a:solidFill>
                <a:srgbClr val="273687"/>
              </a:solidFill>
              <a:effectLst>
                <a:outerShdw blurRad="38100" dist="38100" dir="2700000" algn="tl">
                  <a:srgbClr val="000000">
                    <a:alpha val="43137"/>
                  </a:srgbClr>
                </a:outerShdw>
              </a:effectLst>
              <a:uLnTx/>
              <a:uFillTx/>
              <a:latin typeface="+mn-lt"/>
              <a:ea typeface="+mn-ea"/>
              <a:cs typeface="+mn-cs"/>
            </a:endParaRPr>
          </a:p>
        </p:txBody>
      </p:sp>
      <p:sp>
        <p:nvSpPr>
          <p:cNvPr id="9" name="직사각형 8"/>
          <p:cNvSpPr/>
          <p:nvPr/>
        </p:nvSpPr>
        <p:spPr>
          <a:xfrm>
            <a:off x="3419475" y="3433445"/>
            <a:ext cx="576580"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22C4AA"/>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02</a:t>
            </a:r>
            <a:endParaRPr kumimoji="0" lang="ko-KR" altLang="en-US" sz="2000" b="0" i="0" u="none" strike="noStrike" kern="1200" cap="none" spc="0" normalizeH="0" baseline="0" noProof="0" dirty="0">
              <a:ln>
                <a:noFill/>
              </a:ln>
              <a:solidFill>
                <a:srgbClr val="22C4AA"/>
              </a:solidFill>
              <a:effectLst>
                <a:outerShdw blurRad="38100" dist="38100" dir="2700000" algn="tl">
                  <a:srgbClr val="000000">
                    <a:alpha val="43137"/>
                  </a:srgbClr>
                </a:outerShdw>
              </a:effectLst>
              <a:uLnTx/>
              <a:uFillTx/>
              <a:latin typeface="+mn-lt"/>
              <a:ea typeface="+mn-ea"/>
              <a:cs typeface="+mn-cs"/>
            </a:endParaRPr>
          </a:p>
        </p:txBody>
      </p:sp>
      <p:sp>
        <p:nvSpPr>
          <p:cNvPr id="11" name="직사각형 10"/>
          <p:cNvSpPr/>
          <p:nvPr/>
        </p:nvSpPr>
        <p:spPr>
          <a:xfrm>
            <a:off x="3918585" y="3434080"/>
            <a:ext cx="5009515" cy="30670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Introduction </a:t>
            </a:r>
            <a:r>
              <a:rPr kumimoji="0" lang="en-US" altLang="ko-KR"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 </a:t>
            </a:r>
            <a:endParaRPr kumimoji="0" lang="en-US" altLang="ko-KR"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12" name="직사각형 11"/>
          <p:cNvSpPr/>
          <p:nvPr/>
        </p:nvSpPr>
        <p:spPr>
          <a:xfrm>
            <a:off x="3419475" y="4142105"/>
            <a:ext cx="576580"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5E81E4"/>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03</a:t>
            </a:r>
            <a:endParaRPr kumimoji="0" lang="ko-KR" altLang="en-US" sz="2000" b="0" i="0" u="none" strike="noStrike" kern="1200" cap="none" spc="0" normalizeH="0" baseline="0" noProof="0" dirty="0">
              <a:ln>
                <a:noFill/>
              </a:ln>
              <a:solidFill>
                <a:srgbClr val="5E81E4"/>
              </a:solidFill>
              <a:effectLst>
                <a:outerShdw blurRad="38100" dist="38100" dir="2700000" algn="tl">
                  <a:srgbClr val="000000">
                    <a:alpha val="43137"/>
                  </a:srgbClr>
                </a:outerShdw>
              </a:effectLst>
              <a:uLnTx/>
              <a:uFillTx/>
              <a:latin typeface="+mn-lt"/>
              <a:ea typeface="+mn-ea"/>
              <a:cs typeface="+mn-cs"/>
            </a:endParaRPr>
          </a:p>
        </p:txBody>
      </p:sp>
      <p:sp>
        <p:nvSpPr>
          <p:cNvPr id="13" name="직사각형 12"/>
          <p:cNvSpPr/>
          <p:nvPr/>
        </p:nvSpPr>
        <p:spPr>
          <a:xfrm>
            <a:off x="3952875" y="4162425"/>
            <a:ext cx="4975225" cy="30670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Components &amp; Software</a:t>
            </a:r>
            <a:endParaRPr kumimoji="0" lang="en-IN" altLang="en-US" sz="14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14" name="직사각형 13"/>
          <p:cNvSpPr/>
          <p:nvPr/>
        </p:nvSpPr>
        <p:spPr>
          <a:xfrm>
            <a:off x="3405505" y="4818380"/>
            <a:ext cx="602615"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324FC8"/>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04</a:t>
            </a:r>
            <a:endParaRPr kumimoji="0" lang="ko-KR" altLang="en-US" sz="2000" b="0" i="0" u="none" strike="noStrike" kern="1200" cap="none" spc="0" normalizeH="0" baseline="0" noProof="0" dirty="0">
              <a:ln>
                <a:noFill/>
              </a:ln>
              <a:solidFill>
                <a:srgbClr val="324FC8"/>
              </a:solidFill>
              <a:effectLst>
                <a:outerShdw blurRad="38100" dist="38100" dir="2700000" algn="tl">
                  <a:srgbClr val="000000">
                    <a:alpha val="43137"/>
                  </a:srgbClr>
                </a:outerShdw>
              </a:effectLst>
              <a:uLnTx/>
              <a:uFillTx/>
              <a:latin typeface="+mn-lt"/>
              <a:ea typeface="+mn-ea"/>
              <a:cs typeface="+mn-cs"/>
            </a:endParaRPr>
          </a:p>
        </p:txBody>
      </p:sp>
      <p:sp>
        <p:nvSpPr>
          <p:cNvPr id="16" name="직사각형 15"/>
          <p:cNvSpPr/>
          <p:nvPr/>
        </p:nvSpPr>
        <p:spPr>
          <a:xfrm>
            <a:off x="3952875" y="4943475"/>
            <a:ext cx="4975225" cy="30670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Working &amp; Coding</a:t>
            </a:r>
            <a:r>
              <a:rPr kumimoji="0" lang="en-US" altLang="en-IN"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 </a:t>
            </a:r>
            <a:endParaRPr kumimoji="0" lang="en-US" altLang="ko-KR" sz="10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17" name="직사각형 16"/>
          <p:cNvSpPr/>
          <p:nvPr/>
        </p:nvSpPr>
        <p:spPr>
          <a:xfrm>
            <a:off x="3419475" y="5659755"/>
            <a:ext cx="549275"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5647CC"/>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05</a:t>
            </a:r>
            <a:endParaRPr kumimoji="0" lang="ko-KR" altLang="en-US" sz="2000" b="0" i="0" u="none" strike="noStrike" kern="1200" cap="none" spc="0" normalizeH="0" baseline="0" noProof="0" dirty="0">
              <a:ln>
                <a:noFill/>
              </a:ln>
              <a:solidFill>
                <a:srgbClr val="5647CC"/>
              </a:solidFill>
              <a:effectLst>
                <a:outerShdw blurRad="38100" dist="38100" dir="2700000" algn="tl">
                  <a:srgbClr val="000000">
                    <a:alpha val="43137"/>
                  </a:srgbClr>
                </a:outerShdw>
              </a:effectLst>
              <a:uLnTx/>
              <a:uFillTx/>
              <a:latin typeface="+mn-lt"/>
              <a:ea typeface="+mn-ea"/>
              <a:cs typeface="+mn-cs"/>
            </a:endParaRPr>
          </a:p>
        </p:txBody>
      </p:sp>
      <p:sp>
        <p:nvSpPr>
          <p:cNvPr id="19" name="직사각형 18"/>
          <p:cNvSpPr/>
          <p:nvPr/>
        </p:nvSpPr>
        <p:spPr>
          <a:xfrm>
            <a:off x="3952875" y="5683250"/>
            <a:ext cx="4975225" cy="30670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Conclusion</a:t>
            </a:r>
            <a:r>
              <a:rPr kumimoji="0" lang="en-US" altLang="ko-KR"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 </a:t>
            </a:r>
            <a:endParaRPr kumimoji="0" lang="en-US" altLang="ko-KR" sz="14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8213" name="직사각형 24"/>
          <p:cNvSpPr/>
          <p:nvPr/>
        </p:nvSpPr>
        <p:spPr>
          <a:xfrm>
            <a:off x="5487670" y="1043305"/>
            <a:ext cx="4672965" cy="706755"/>
          </a:xfrm>
          <a:prstGeom prst="rect">
            <a:avLst/>
          </a:prstGeom>
          <a:noFill/>
          <a:ln w="9525">
            <a:noFill/>
          </a:ln>
        </p:spPr>
        <p:txBody>
          <a:bodyPr wrap="square">
            <a:spAutoFit/>
          </a:bodyPr>
          <a:p>
            <a:r>
              <a:rPr lang="en-US" altLang="ko-KR" sz="4000" b="1" dirty="0">
                <a:effectLst>
                  <a:outerShdw blurRad="38100" dist="38100" dir="2700000" algn="tl">
                    <a:srgbClr val="000000">
                      <a:alpha val="43137"/>
                    </a:srgbClr>
                  </a:outerShdw>
                </a:effectLst>
                <a:latin typeface="Arial" panose="020B0604020202020204" pitchFamily="34" charset="0"/>
                <a:ea typeface="HY견고딕" pitchFamily="18" charset="-127"/>
              </a:rPr>
              <a:t>C</a:t>
            </a:r>
            <a:r>
              <a:rPr lang="en-US" altLang="ko-KR" sz="3200" b="1" dirty="0">
                <a:effectLst>
                  <a:outerShdw blurRad="38100" dist="38100" dir="2700000" algn="tl">
                    <a:srgbClr val="000000">
                      <a:alpha val="43137"/>
                    </a:srgbClr>
                  </a:outerShdw>
                </a:effectLst>
                <a:latin typeface="Arial" panose="020B0604020202020204" pitchFamily="34" charset="0"/>
                <a:ea typeface="HY견고딕" pitchFamily="18" charset="-127"/>
              </a:rPr>
              <a:t>ontents</a:t>
            </a:r>
            <a:endParaRPr lang="ko-KR" altLang="en-US" sz="3200" b="1" dirty="0">
              <a:effectLst>
                <a:outerShdw blurRad="38100" dist="38100" dir="2700000" algn="tl">
                  <a:srgbClr val="000000">
                    <a:alpha val="43137"/>
                  </a:srgbClr>
                </a:outerShdw>
              </a:effectLst>
              <a:latin typeface="Arial" panose="020B0604020202020204" pitchFamily="34" charset="0"/>
              <a:ea typeface="HY견고딕" pitchFamily="18" charset="-127"/>
            </a:endParaRPr>
          </a:p>
        </p:txBody>
      </p:sp>
      <p:pic>
        <p:nvPicPr>
          <p:cNvPr id="8214" name="Picture 3" descr="D:\아초_C\ah\템플릿작업\템플릿_27\png\05.png"/>
          <p:cNvPicPr>
            <a:picLocks noChangeAspect="1"/>
          </p:cNvPicPr>
          <p:nvPr/>
        </p:nvPicPr>
        <p:blipFill>
          <a:blip r:embed="rId4"/>
          <a:stretch>
            <a:fillRect/>
          </a:stretch>
        </p:blipFill>
        <p:spPr>
          <a:xfrm>
            <a:off x="2171700" y="765175"/>
            <a:ext cx="3678238" cy="126365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67510" y="513080"/>
            <a:ext cx="8420100" cy="398780"/>
          </a:xfrm>
          <a:prstGeom prst="rect">
            <a:avLst/>
          </a:prstGeom>
          <a:noFill/>
        </p:spPr>
        <p:txBody>
          <a:bodyPr wrap="square" rtlCol="0">
            <a:spAutoFit/>
          </a:bodyPr>
          <a:p>
            <a:r>
              <a:rPr lang="en-US" altLang="en-IN" sz="2000" b="1" u="sng"/>
              <a:t>ARDUINO IDE</a:t>
            </a:r>
            <a:endParaRPr lang="en-US" altLang="en-IN" sz="2000" b="1" u="sng"/>
          </a:p>
        </p:txBody>
      </p:sp>
      <p:sp>
        <p:nvSpPr>
          <p:cNvPr id="4" name="Text Box 3"/>
          <p:cNvSpPr txBox="1"/>
          <p:nvPr/>
        </p:nvSpPr>
        <p:spPr>
          <a:xfrm>
            <a:off x="862965" y="986790"/>
            <a:ext cx="7922895" cy="2861310"/>
          </a:xfrm>
          <a:prstGeom prst="rect">
            <a:avLst/>
          </a:prstGeom>
          <a:noFill/>
        </p:spPr>
        <p:txBody>
          <a:bodyPr wrap="square" rtlCol="0">
            <a:spAutoFit/>
          </a:bodyPr>
          <a:p>
            <a:r>
              <a:rPr lang="en-IN" altLang="en-US">
                <a:latin typeface="Arial" panose="020B0604020202020204" pitchFamily="34" charset="0"/>
                <a:cs typeface="Arial" panose="020B0604020202020204" pitchFamily="34" charset="0"/>
                <a:sym typeface="+mn-ea"/>
              </a:rPr>
              <a:t>The Arduino integrated development  (IDE) is an</a:t>
            </a:r>
            <a:r>
              <a:rPr lang="en-US" altLang="en-IN">
                <a:latin typeface="Arial" panose="020B0604020202020204" pitchFamily="34" charset="0"/>
                <a:cs typeface="Arial" panose="020B0604020202020204" pitchFamily="34" charset="0"/>
                <a:sym typeface="+mn-ea"/>
              </a:rPr>
              <a:t> </a:t>
            </a:r>
            <a:r>
              <a:rPr lang="en-IN" altLang="en-US">
                <a:latin typeface="Arial" panose="020B0604020202020204" pitchFamily="34" charset="0"/>
                <a:cs typeface="Arial" panose="020B0604020202020204" pitchFamily="34" charset="0"/>
                <a:sym typeface="+mn-ea"/>
              </a:rPr>
              <a:t>application that  is </a:t>
            </a:r>
            <a:r>
              <a:rPr lang="en-US" altLang="en-IN">
                <a:latin typeface="Arial" panose="020B0604020202020204" pitchFamily="34" charset="0"/>
                <a:cs typeface="Arial" panose="020B0604020202020204" pitchFamily="34" charset="0"/>
                <a:sym typeface="+mn-ea"/>
              </a:rPr>
              <a:t>  </a:t>
            </a:r>
            <a:endParaRPr lang="en-US" altLang="en-IN">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deployed across  platforms like Windows, mac OS and UNIX </a:t>
            </a:r>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operating system, Java being the artificial language.</a:t>
            </a:r>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 </a:t>
            </a:r>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It is used to write and transfer programs to Arduino compatible boards.</a:t>
            </a:r>
            <a:endParaRPr lang="en-IN" altLang="en-US">
              <a:latin typeface="Arial" panose="020B0604020202020204" pitchFamily="34" charset="0"/>
              <a:cs typeface="Arial" panose="020B0604020202020204" pitchFamily="34" charset="0"/>
              <a:sym typeface="+mn-ea"/>
            </a:endParaRPr>
          </a:p>
          <a:p>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The languages supported by the Arduino IDE  primarily C and C++ ,</a:t>
            </a:r>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 additionally to that special rules of code structuring i.e compatible</a:t>
            </a:r>
            <a:r>
              <a:rPr lang="en-US" altLang="en-IN">
                <a:latin typeface="Arial" panose="020B0604020202020204" pitchFamily="34" charset="0"/>
                <a:cs typeface="Arial" panose="020B0604020202020204" pitchFamily="34" charset="0"/>
                <a:sym typeface="+mn-ea"/>
              </a:rPr>
              <a:t>.</a:t>
            </a:r>
            <a:endParaRPr lang="en-IN" altLang="en-US">
              <a:latin typeface="Arial" panose="020B0604020202020204" pitchFamily="34" charset="0"/>
              <a:cs typeface="Arial" panose="020B0604020202020204" pitchFamily="34" charset="0"/>
              <a:sym typeface="+mn-ea"/>
            </a:endParaRPr>
          </a:p>
          <a:p>
            <a:endParaRPr lang="en-IN" altLang="en-US">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 </a:t>
            </a:r>
            <a:endParaRPr lang="en-IN" altLang="en-US">
              <a:latin typeface="Arial" panose="020B0604020202020204" pitchFamily="34" charset="0"/>
              <a:cs typeface="Arial" panose="020B0604020202020204" pitchFamily="34" charset="0"/>
              <a:sym typeface="+mn-ea"/>
            </a:endParaRPr>
          </a:p>
        </p:txBody>
      </p:sp>
      <p:pic>
        <p:nvPicPr>
          <p:cNvPr id="3" name="Picture 2"/>
          <p:cNvPicPr>
            <a:picLocks noChangeAspect="1"/>
          </p:cNvPicPr>
          <p:nvPr/>
        </p:nvPicPr>
        <p:blipFill>
          <a:blip r:embed="rId1"/>
          <a:stretch>
            <a:fillRect/>
          </a:stretch>
        </p:blipFill>
        <p:spPr>
          <a:xfrm>
            <a:off x="8023225" y="405130"/>
            <a:ext cx="3983990" cy="58654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67510" y="513080"/>
            <a:ext cx="8420100" cy="398780"/>
          </a:xfrm>
          <a:prstGeom prst="rect">
            <a:avLst/>
          </a:prstGeom>
          <a:noFill/>
        </p:spPr>
        <p:txBody>
          <a:bodyPr wrap="square" rtlCol="0">
            <a:spAutoFit/>
          </a:bodyPr>
          <a:p>
            <a:r>
              <a:rPr lang="en-IN" altLang="en-US" sz="2000" b="1" u="sng"/>
              <a:t>PROTEOUS </a:t>
            </a:r>
            <a:endParaRPr lang="en-IN" altLang="en-US" sz="2000" b="1" u="sng"/>
          </a:p>
        </p:txBody>
      </p:sp>
      <p:sp>
        <p:nvSpPr>
          <p:cNvPr id="4" name="Text Box 3"/>
          <p:cNvSpPr txBox="1"/>
          <p:nvPr/>
        </p:nvSpPr>
        <p:spPr>
          <a:xfrm>
            <a:off x="862965" y="986790"/>
            <a:ext cx="10636250" cy="6400800"/>
          </a:xfrm>
          <a:prstGeom prst="rect">
            <a:avLst/>
          </a:prstGeom>
          <a:noFill/>
        </p:spPr>
        <p:txBody>
          <a:bodyPr wrap="square" rtlCol="0">
            <a:spAutoFit/>
          </a:bodyPr>
          <a:p>
            <a:r>
              <a:rPr lang="en-IN" altLang="en-US" sz="2800">
                <a:latin typeface="Arial" panose="020B0604020202020204" pitchFamily="34" charset="0"/>
                <a:cs typeface="Arial" panose="020B0604020202020204" pitchFamily="34" charset="0"/>
                <a:sym typeface="+mn-ea"/>
              </a:rPr>
              <a:t>Proteus is used to simulate, design and drawing of electronic circuits. It was invented by the Labcenter electronic. By using proteus you can make two-dimensional circuits designs as well.</a:t>
            </a:r>
            <a:endParaRPr lang="en-IN" altLang="en-US" sz="2800">
              <a:latin typeface="Arial" panose="020B0604020202020204" pitchFamily="34" charset="0"/>
              <a:cs typeface="Arial" panose="020B0604020202020204" pitchFamily="34" charset="0"/>
              <a:sym typeface="+mn-ea"/>
            </a:endParaRPr>
          </a:p>
          <a:p>
            <a:endParaRPr lang="en-IN" altLang="en-US" sz="2800">
              <a:latin typeface="Arial" panose="020B0604020202020204" pitchFamily="34" charset="0"/>
              <a:cs typeface="Arial" panose="020B0604020202020204" pitchFamily="34" charset="0"/>
              <a:sym typeface="+mn-ea"/>
            </a:endParaRPr>
          </a:p>
          <a:p>
            <a:r>
              <a:rPr lang="en-IN" altLang="en-US" sz="2800">
                <a:latin typeface="Arial" panose="020B0604020202020204" pitchFamily="34" charset="0"/>
                <a:cs typeface="Arial" panose="020B0604020202020204" pitchFamily="34" charset="0"/>
                <a:sym typeface="+mn-ea"/>
              </a:rPr>
              <a:t>The Proteus Design Suite is widely used across various industry sectors as a cost effective solution for professional PCB design and as a rapid prototyping tool for R&amp;D.</a:t>
            </a:r>
            <a:endParaRPr lang="en-IN" altLang="en-US" sz="2800">
              <a:latin typeface="Arial" panose="020B0604020202020204" pitchFamily="34" charset="0"/>
              <a:cs typeface="Arial" panose="020B0604020202020204" pitchFamily="34" charset="0"/>
              <a:sym typeface="+mn-ea"/>
            </a:endParaRPr>
          </a:p>
          <a:p>
            <a:endParaRPr lang="en-IN" altLang="en-US" sz="2800">
              <a:latin typeface="Arial" panose="020B0604020202020204" pitchFamily="34" charset="0"/>
              <a:cs typeface="Arial" panose="020B0604020202020204" pitchFamily="34" charset="0"/>
              <a:sym typeface="+mn-ea"/>
            </a:endParaRPr>
          </a:p>
          <a:p>
            <a:r>
              <a:rPr lang="en-IN" altLang="en-US" sz="2800">
                <a:latin typeface="Arial" panose="020B0604020202020204" pitchFamily="34" charset="0"/>
                <a:cs typeface="Arial" panose="020B0604020202020204" pitchFamily="34" charset="0"/>
                <a:sym typeface="+mn-ea"/>
              </a:rPr>
              <a:t>Proteus is a complete development platform from product concept to design completion. Its advantages are intelligent principle layout, hybrid circuit simulation and accurate analysis, single-chip software debugging, single-chip and peripheral circuit co-simulation, PCB automatic layout and wiring.</a:t>
            </a:r>
            <a:endParaRPr lang="en-IN" altLang="en-US" sz="2800">
              <a:latin typeface="Arial" panose="020B0604020202020204" pitchFamily="34" charset="0"/>
              <a:cs typeface="Arial" panose="020B0604020202020204" pitchFamily="34" charset="0"/>
              <a:sym typeface="+mn-ea"/>
            </a:endParaRPr>
          </a:p>
          <a:p>
            <a:endParaRPr lang="en-IN" altLang="en-US" sz="2800">
              <a:latin typeface="Arial" panose="020B0604020202020204" pitchFamily="34" charset="0"/>
              <a:cs typeface="Arial" panose="020B0604020202020204" pitchFamily="34" charset="0"/>
              <a:sym typeface="+mn-ea"/>
            </a:endParaRPr>
          </a:p>
          <a:p>
            <a:r>
              <a:rPr lang="en-IN" altLang="en-US">
                <a:latin typeface="Arial" panose="020B0604020202020204" pitchFamily="34" charset="0"/>
                <a:cs typeface="Arial" panose="020B0604020202020204" pitchFamily="34" charset="0"/>
                <a:sym typeface="+mn-ea"/>
              </a:rPr>
              <a:t> </a:t>
            </a:r>
            <a:endParaRPr lang="en-IN" altLang="en-US">
              <a:latin typeface="Arial" panose="020B0604020202020204" pitchFamily="34" charset="0"/>
              <a:cs typeface="Arial" panose="020B0604020202020204" pitchFamily="3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576705" y="952500"/>
            <a:ext cx="9471025" cy="5335270"/>
          </a:xfrm>
          <a:prstGeom prst="rect">
            <a:avLst/>
          </a:prstGeom>
        </p:spPr>
      </p:pic>
      <p:sp>
        <p:nvSpPr>
          <p:cNvPr id="2" name="Text Box 1"/>
          <p:cNvSpPr txBox="1"/>
          <p:nvPr/>
        </p:nvSpPr>
        <p:spPr>
          <a:xfrm>
            <a:off x="1667510" y="513080"/>
            <a:ext cx="8420100" cy="398780"/>
          </a:xfrm>
          <a:prstGeom prst="rect">
            <a:avLst/>
          </a:prstGeom>
          <a:noFill/>
        </p:spPr>
        <p:txBody>
          <a:bodyPr wrap="square" rtlCol="0">
            <a:spAutoFit/>
          </a:bodyPr>
          <a:p>
            <a:r>
              <a:rPr lang="en-IN" altLang="en-US" sz="2000" b="1" u="sng"/>
              <a:t>FLOW CHART  </a:t>
            </a:r>
            <a:endParaRPr lang="en-IN" altLang="en-US" sz="2000" b="1" u="sn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958975" y="297180"/>
            <a:ext cx="4528820" cy="46037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Working</a:t>
            </a:r>
            <a:r>
              <a:rPr lang="en-IN" altLang="en-US" sz="2200" u="sng" dirty="0">
                <a:latin typeface="Arial Black" panose="020B0A04020102020204" pitchFamily="34" charset="0"/>
                <a:ea typeface="Malgun Gothic" panose="020B0503020000020004" charset="-127"/>
              </a:rPr>
              <a:t>  </a:t>
            </a:r>
            <a:r>
              <a:rPr lang="en-US" altLang="en-IN" sz="2400" u="sng" dirty="0">
                <a:latin typeface="Arial Black" panose="020B0A04020102020204" pitchFamily="34" charset="0"/>
                <a:ea typeface="Malgun Gothic" panose="020B0503020000020004" charset="-127"/>
              </a:rPr>
              <a:t> </a:t>
            </a:r>
            <a:endParaRPr lang="en-IN" altLang="en-US" sz="2800" u="sng" dirty="0">
              <a:latin typeface="Arial Black" panose="020B0A04020102020204" pitchFamily="34" charset="0"/>
              <a:ea typeface="Malgun Gothic" panose="020B0503020000020004" charset="-127"/>
            </a:endParaRPr>
          </a:p>
        </p:txBody>
      </p:sp>
      <p:sp>
        <p:nvSpPr>
          <p:cNvPr id="66" name="직사각형 37"/>
          <p:cNvSpPr>
            <a:spLocks noChangeArrowheads="1"/>
          </p:cNvSpPr>
          <p:nvPr/>
        </p:nvSpPr>
        <p:spPr bwMode="auto">
          <a:xfrm rot="10800000" flipV="1">
            <a:off x="917575" y="952500"/>
            <a:ext cx="10891520" cy="175323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r>
              <a:rPr lang="en-US" altLang="en-IN" sz="1800">
                <a:latin typeface="Arial" panose="020B0604020202020204" pitchFamily="34" charset="0"/>
                <a:cs typeface="Arial" panose="020B0604020202020204" pitchFamily="34" charset="0"/>
                <a:sym typeface="+mn-ea"/>
              </a:rPr>
              <a:t> </a:t>
            </a:r>
            <a:r>
              <a:rPr lang="en-US" altLang="en-IN" sz="1800">
                <a:latin typeface="Arial" panose="020B0604020202020204" pitchFamily="34" charset="0"/>
                <a:cs typeface="Arial" panose="020B0604020202020204" pitchFamily="34" charset="0"/>
                <a:sym typeface="+mn-ea"/>
              </a:rPr>
              <a:t>          </a:t>
            </a: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en-IN"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4</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5" name="Text Box 4"/>
          <p:cNvSpPr txBox="1"/>
          <p:nvPr/>
        </p:nvSpPr>
        <p:spPr>
          <a:xfrm>
            <a:off x="551815" y="1389380"/>
            <a:ext cx="10988675" cy="6000750"/>
          </a:xfrm>
          <a:prstGeom prst="rect">
            <a:avLst/>
          </a:prstGeom>
          <a:noFill/>
        </p:spPr>
        <p:txBody>
          <a:bodyPr wrap="square" rtlCol="0">
            <a:spAutoFit/>
          </a:bodyPr>
          <a:p>
            <a:r>
              <a:rPr lang="en-IN" altLang="en-US" sz="2400"/>
              <a:t>In the project the main role goes to smoke sensor and gas sensor</a:t>
            </a:r>
            <a:endParaRPr lang="en-IN" altLang="en-US" sz="2400"/>
          </a:p>
          <a:p>
            <a:r>
              <a:rPr lang="en-IN" altLang="en-US" sz="2400"/>
              <a:t>first we connect all the main components like gas sensor and smoke sensor  to arduino.</a:t>
            </a:r>
            <a:endParaRPr lang="en-IN" altLang="en-US" sz="2400"/>
          </a:p>
          <a:p>
            <a:endParaRPr lang="en-IN" altLang="en-US" sz="2400"/>
          </a:p>
          <a:p>
            <a:r>
              <a:rPr lang="en-IN" altLang="en-US" sz="2400"/>
              <a:t>1.GAS SENSOR</a:t>
            </a:r>
            <a:endParaRPr lang="en-IN" altLang="en-US" sz="2400"/>
          </a:p>
          <a:p>
            <a:pPr algn="l"/>
            <a:r>
              <a:rPr lang="en-IN" altLang="en-US" sz="2400"/>
              <a:t>we initialize sensor value to zeroand we assume if the value is above 50 then the gas is detected</a:t>
            </a:r>
            <a:endParaRPr lang="en-IN" altLang="en-US" sz="2400"/>
          </a:p>
          <a:p>
            <a:pPr algn="l"/>
            <a:r>
              <a:rPr lang="en-US" sz="2400">
                <a:sym typeface="+mn-ea"/>
              </a:rPr>
              <a:t>It is a Metal Oxide Semiconductor (MOS) type Gas Sensor as the detection is based upon change of resistance of the</a:t>
            </a:r>
            <a:r>
              <a:rPr lang="en-IN" altLang="en-US" sz="2400">
                <a:sym typeface="+mn-ea"/>
              </a:rPr>
              <a:t> </a:t>
            </a:r>
            <a:r>
              <a:rPr lang="en-US" sz="2400">
                <a:sym typeface="+mn-ea"/>
              </a:rPr>
              <a:t>sensing material</a:t>
            </a:r>
            <a:r>
              <a:rPr lang="en-IN" altLang="en-US" sz="2400">
                <a:sym typeface="+mn-ea"/>
              </a:rPr>
              <a:t> </a:t>
            </a:r>
            <a:r>
              <a:rPr lang="en-US" sz="2400">
                <a:sym typeface="+mn-ea"/>
              </a:rPr>
              <a:t>when the Gas</a:t>
            </a:r>
            <a:endParaRPr lang="en-US" sz="2400">
              <a:sym typeface="+mn-ea"/>
            </a:endParaRPr>
          </a:p>
          <a:p>
            <a:pPr algn="l"/>
            <a:r>
              <a:rPr lang="en-US" sz="2400">
                <a:sym typeface="+mn-ea"/>
              </a:rPr>
              <a:t>comes in contact with the material. Using a simple voltage divider network, concentrations of gas can be detected.MQ2 Gas sensor works on 5V DC</a:t>
            </a:r>
            <a:r>
              <a:rPr lang="en-IN" altLang="en-US" sz="2400">
                <a:sym typeface="+mn-ea"/>
              </a:rPr>
              <a:t> </a:t>
            </a:r>
            <a:r>
              <a:rPr lang="en-US" sz="2400">
                <a:sym typeface="+mn-ea"/>
              </a:rPr>
              <a:t>and draws around 800mW. It can detect LPG, Smoke, Alcohol, Propane, Hydrogen, Methane and Carbon Monoxide concentrations anywhere from 200 to 10000ppm</a:t>
            </a:r>
            <a:r>
              <a:rPr lang="en-IN" altLang="en-US" sz="2400">
                <a:sym typeface="+mn-ea"/>
              </a:rPr>
              <a:t>("parts per million").</a:t>
            </a:r>
            <a:endParaRPr lang="en-IN" altLang="en-US" sz="2400">
              <a:sym typeface="+mn-ea"/>
            </a:endParaRPr>
          </a:p>
          <a:p>
            <a:endParaRPr lang="en-IN" altLang="en-US" sz="2400"/>
          </a:p>
          <a:p>
            <a:endParaRPr lang="en-IN"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958975" y="297180"/>
            <a:ext cx="4528820" cy="46037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Working</a:t>
            </a:r>
            <a:r>
              <a:rPr lang="en-IN" altLang="en-US" sz="2200" u="sng" dirty="0">
                <a:latin typeface="Arial Black" panose="020B0A04020102020204" pitchFamily="34" charset="0"/>
                <a:ea typeface="Malgun Gothic" panose="020B0503020000020004" charset="-127"/>
              </a:rPr>
              <a:t>  </a:t>
            </a:r>
            <a:r>
              <a:rPr lang="en-US" altLang="en-IN" sz="2400" u="sng" dirty="0">
                <a:latin typeface="Arial Black" panose="020B0A04020102020204" pitchFamily="34" charset="0"/>
                <a:ea typeface="Malgun Gothic" panose="020B0503020000020004" charset="-127"/>
              </a:rPr>
              <a:t> </a:t>
            </a:r>
            <a:endParaRPr lang="en-IN" altLang="en-US" sz="2800" u="sng" dirty="0">
              <a:latin typeface="Arial Black" panose="020B0A04020102020204" pitchFamily="34" charset="0"/>
              <a:ea typeface="Malgun Gothic" panose="020B0503020000020004" charset="-127"/>
            </a:endParaRPr>
          </a:p>
        </p:txBody>
      </p:sp>
      <p:sp>
        <p:nvSpPr>
          <p:cNvPr id="66" name="직사각형 37"/>
          <p:cNvSpPr>
            <a:spLocks noChangeArrowheads="1"/>
          </p:cNvSpPr>
          <p:nvPr/>
        </p:nvSpPr>
        <p:spPr bwMode="auto">
          <a:xfrm rot="10800000" flipV="1">
            <a:off x="917575" y="952500"/>
            <a:ext cx="10891520" cy="175323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r>
              <a:rPr lang="en-US" altLang="en-IN" sz="1800">
                <a:latin typeface="Arial" panose="020B0604020202020204" pitchFamily="34" charset="0"/>
                <a:cs typeface="Arial" panose="020B0604020202020204" pitchFamily="34" charset="0"/>
                <a:sym typeface="+mn-ea"/>
              </a:rPr>
              <a:t> </a:t>
            </a:r>
            <a:r>
              <a:rPr lang="en-US" altLang="en-IN" sz="1800">
                <a:latin typeface="Arial" panose="020B0604020202020204" pitchFamily="34" charset="0"/>
                <a:cs typeface="Arial" panose="020B0604020202020204" pitchFamily="34" charset="0"/>
                <a:sym typeface="+mn-ea"/>
              </a:rPr>
              <a:t>          </a:t>
            </a: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en-IN"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4</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5" name="Text Box 4"/>
          <p:cNvSpPr txBox="1"/>
          <p:nvPr/>
        </p:nvSpPr>
        <p:spPr>
          <a:xfrm>
            <a:off x="515620" y="1052830"/>
            <a:ext cx="11294110" cy="6000750"/>
          </a:xfrm>
          <a:prstGeom prst="rect">
            <a:avLst/>
          </a:prstGeom>
          <a:noFill/>
        </p:spPr>
        <p:txBody>
          <a:bodyPr wrap="square" rtlCol="0">
            <a:spAutoFit/>
          </a:bodyPr>
          <a:p>
            <a:r>
              <a:rPr lang="en-IN" altLang="en-US" sz="2400"/>
              <a:t>This sensor contains a sensing element, mainly aluminium-oxide based ceramic, coated with Tin dioxide, enclosed in a stainless steel mesh. Sensing element    has six connecting legs attached to it. Two leads are responsible for heating    the  sensing element, the other four are used for output signals.</a:t>
            </a:r>
            <a:endParaRPr lang="en-IN" altLang="en-US" sz="2400"/>
          </a:p>
          <a:p>
            <a:endParaRPr lang="en-IN" altLang="en-US" sz="2400"/>
          </a:p>
          <a:p>
            <a:r>
              <a:rPr lang="en-IN" altLang="en-US" sz="2400"/>
              <a:t>Oxygen gets adsorbed on the surface of sensing material when it is heated in air at high temperature. Then donor electrons present in tin oxide are attracted towards this oxygen, thus preventing the current flow.</a:t>
            </a:r>
            <a:endParaRPr lang="en-IN" altLang="en-US" sz="2400"/>
          </a:p>
          <a:p>
            <a:endParaRPr lang="en-IN" altLang="en-US" sz="2400"/>
          </a:p>
          <a:p>
            <a:r>
              <a:rPr lang="en-IN" altLang="en-US" sz="2400"/>
              <a:t>When reducing gases are present, these oxygen atoms react with the reducing gases thereby decreasing the surface density of the adsorbed oxygen. Now current can flow through the sensor, which generated analog voltage values.</a:t>
            </a:r>
            <a:endParaRPr lang="en-IN" altLang="en-US" sz="2400"/>
          </a:p>
          <a:p>
            <a:endParaRPr lang="en-IN" altLang="en-US" sz="2400"/>
          </a:p>
          <a:p>
            <a:r>
              <a:rPr lang="en-IN" altLang="en-US" sz="2400"/>
              <a:t>These voltage values are measured to know the concentration of gas. Voltage values are higher when the concentration of gas is high.</a:t>
            </a:r>
            <a:endParaRPr lang="en-IN" altLang="en-US" sz="2400"/>
          </a:p>
          <a:p>
            <a:endParaRPr lang="en-I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958975" y="297180"/>
            <a:ext cx="4528820" cy="46037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Working</a:t>
            </a:r>
            <a:r>
              <a:rPr lang="en-IN" altLang="en-US" sz="2200" u="sng" dirty="0">
                <a:latin typeface="Arial Black" panose="020B0A04020102020204" pitchFamily="34" charset="0"/>
                <a:ea typeface="Malgun Gothic" panose="020B0503020000020004" charset="-127"/>
              </a:rPr>
              <a:t>  </a:t>
            </a:r>
            <a:r>
              <a:rPr lang="en-US" altLang="en-IN" sz="2400" u="sng" dirty="0">
                <a:latin typeface="Arial Black" panose="020B0A04020102020204" pitchFamily="34" charset="0"/>
                <a:ea typeface="Malgun Gothic" panose="020B0503020000020004" charset="-127"/>
              </a:rPr>
              <a:t> </a:t>
            </a:r>
            <a:endParaRPr lang="en-IN" altLang="en-US" sz="2800" u="sng" dirty="0">
              <a:latin typeface="Arial Black" panose="020B0A04020102020204" pitchFamily="34" charset="0"/>
              <a:ea typeface="Malgun Gothic" panose="020B0503020000020004" charset="-127"/>
            </a:endParaRPr>
          </a:p>
        </p:txBody>
      </p:sp>
      <p:sp>
        <p:nvSpPr>
          <p:cNvPr id="66" name="직사각형 37"/>
          <p:cNvSpPr>
            <a:spLocks noChangeArrowheads="1"/>
          </p:cNvSpPr>
          <p:nvPr/>
        </p:nvSpPr>
        <p:spPr bwMode="auto">
          <a:xfrm rot="10800000" flipV="1">
            <a:off x="917575" y="952500"/>
            <a:ext cx="10891520" cy="175323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r>
              <a:rPr lang="en-US" altLang="en-IN" sz="1800">
                <a:latin typeface="Arial" panose="020B0604020202020204" pitchFamily="34" charset="0"/>
                <a:cs typeface="Arial" panose="020B0604020202020204" pitchFamily="34" charset="0"/>
                <a:sym typeface="+mn-ea"/>
              </a:rPr>
              <a:t> </a:t>
            </a:r>
            <a:r>
              <a:rPr lang="en-US" altLang="en-IN" sz="1800">
                <a:latin typeface="Arial" panose="020B0604020202020204" pitchFamily="34" charset="0"/>
                <a:cs typeface="Arial" panose="020B0604020202020204" pitchFamily="34" charset="0"/>
                <a:sym typeface="+mn-ea"/>
              </a:rPr>
              <a:t>          </a:t>
            </a: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en-IN"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4</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5" name="Text Box 4"/>
          <p:cNvSpPr txBox="1"/>
          <p:nvPr/>
        </p:nvSpPr>
        <p:spPr>
          <a:xfrm>
            <a:off x="551815" y="1389380"/>
            <a:ext cx="11456670" cy="6000750"/>
          </a:xfrm>
          <a:prstGeom prst="rect">
            <a:avLst/>
          </a:prstGeom>
          <a:noFill/>
        </p:spPr>
        <p:txBody>
          <a:bodyPr wrap="square" rtlCol="0">
            <a:spAutoFit/>
          </a:bodyPr>
          <a:p>
            <a:r>
              <a:rPr lang="en-IN" altLang="en-US" sz="2400"/>
              <a:t>2.SMOKE SENSOR</a:t>
            </a:r>
            <a:endParaRPr lang="en-IN" altLang="en-US" sz="2400"/>
          </a:p>
          <a:p>
            <a:r>
              <a:rPr lang="en-IN" altLang="en-US" sz="2400"/>
              <a:t>If you're using a 5V Arduino, and connecting the sensor directly into an Analog  pin, you can use these formulas to turn the 10-bit analog reading into a </a:t>
            </a:r>
            <a:endParaRPr lang="en-IN" altLang="en-US" sz="2400"/>
          </a:p>
          <a:p>
            <a:r>
              <a:rPr lang="en-IN" altLang="en-US" sz="2400"/>
              <a:t>temperature:</a:t>
            </a:r>
            <a:endParaRPr lang="en-IN" altLang="en-US" sz="2400"/>
          </a:p>
          <a:p>
            <a:endParaRPr lang="en-IN" altLang="en-US" sz="2400"/>
          </a:p>
          <a:p>
            <a:r>
              <a:rPr lang="en-IN" altLang="en-US" sz="2400"/>
              <a:t>Voltage at pin in milliVolts = (reading from ADC) * (5000/1024) </a:t>
            </a:r>
            <a:endParaRPr lang="en-IN" altLang="en-US" sz="2400"/>
          </a:p>
          <a:p>
            <a:r>
              <a:rPr lang="en-IN" altLang="en-US" sz="2400"/>
              <a:t>This formula converts the number 0-1023 from the ADC into 0-5000mV (= 5V)</a:t>
            </a:r>
            <a:endParaRPr lang="en-IN" altLang="en-US" sz="2400"/>
          </a:p>
          <a:p>
            <a:r>
              <a:rPr lang="en-IN" altLang="en-US" sz="2400"/>
              <a:t>Then, to convert millivolts into temperature, use this formula:</a:t>
            </a:r>
            <a:endParaRPr lang="en-IN" altLang="en-US" sz="2400"/>
          </a:p>
          <a:p>
            <a:r>
              <a:rPr lang="en-IN" altLang="en-US" sz="2400"/>
              <a:t>Centigrade temperature = [(analog voltage in mV) - 500] / 10</a:t>
            </a:r>
            <a:endParaRPr lang="en-IN" altLang="en-US" sz="2400"/>
          </a:p>
          <a:p>
            <a:endParaRPr lang="en-IN" altLang="en-US" sz="2400"/>
          </a:p>
          <a:p>
            <a:r>
              <a:rPr lang="en-IN" altLang="en-US" sz="2400">
                <a:sym typeface="+mn-ea"/>
              </a:rPr>
              <a:t>we initialize sensor value to zero and we assume if the value is  equal or above 100 then the smoke is detected</a:t>
            </a:r>
            <a:endParaRPr lang="en-IN" altLang="en-US" sz="2400"/>
          </a:p>
          <a:p>
            <a:endParaRPr lang="en-IN" altLang="en-US" sz="2400"/>
          </a:p>
          <a:p>
            <a:endParaRPr lang="en-IN" altLang="en-US" sz="2400"/>
          </a:p>
          <a:p>
            <a:pPr algn="l"/>
            <a:endParaRPr lang="en-IN" altLang="en-US" sz="2400"/>
          </a:p>
          <a:p>
            <a:endParaRPr lang="en-IN" alt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958975" y="297180"/>
            <a:ext cx="4528820" cy="46037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Working</a:t>
            </a:r>
            <a:r>
              <a:rPr lang="en-IN" altLang="en-US" sz="2200" u="sng" dirty="0">
                <a:latin typeface="Arial Black" panose="020B0A04020102020204" pitchFamily="34" charset="0"/>
                <a:ea typeface="Malgun Gothic" panose="020B0503020000020004" charset="-127"/>
              </a:rPr>
              <a:t>  </a:t>
            </a:r>
            <a:r>
              <a:rPr lang="en-US" altLang="en-IN" sz="2400" u="sng" dirty="0">
                <a:latin typeface="Arial Black" panose="020B0A04020102020204" pitchFamily="34" charset="0"/>
                <a:ea typeface="Malgun Gothic" panose="020B0503020000020004" charset="-127"/>
              </a:rPr>
              <a:t> </a:t>
            </a:r>
            <a:endParaRPr lang="en-IN" altLang="en-US" sz="2800" u="sng" dirty="0">
              <a:latin typeface="Arial Black" panose="020B0A04020102020204" pitchFamily="34" charset="0"/>
              <a:ea typeface="Malgun Gothic" panose="020B0503020000020004" charset="-127"/>
            </a:endParaRPr>
          </a:p>
        </p:txBody>
      </p:sp>
      <p:sp>
        <p:nvSpPr>
          <p:cNvPr id="66" name="직사각형 37"/>
          <p:cNvSpPr>
            <a:spLocks noChangeArrowheads="1"/>
          </p:cNvSpPr>
          <p:nvPr/>
        </p:nvSpPr>
        <p:spPr bwMode="auto">
          <a:xfrm rot="10800000" flipV="1">
            <a:off x="917575" y="952500"/>
            <a:ext cx="10891520" cy="175323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r>
              <a:rPr lang="en-US" altLang="en-IN" sz="1800">
                <a:latin typeface="Arial" panose="020B0604020202020204" pitchFamily="34" charset="0"/>
                <a:cs typeface="Arial" panose="020B0604020202020204" pitchFamily="34" charset="0"/>
                <a:sym typeface="+mn-ea"/>
              </a:rPr>
              <a:t> </a:t>
            </a:r>
            <a:r>
              <a:rPr lang="en-US" altLang="en-IN" sz="1800">
                <a:latin typeface="Arial" panose="020B0604020202020204" pitchFamily="34" charset="0"/>
                <a:cs typeface="Arial" panose="020B0604020202020204" pitchFamily="34" charset="0"/>
                <a:sym typeface="+mn-ea"/>
              </a:rPr>
              <a:t>          </a:t>
            </a: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en-IN"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4</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5" name="Text Box 4"/>
          <p:cNvSpPr txBox="1"/>
          <p:nvPr/>
        </p:nvSpPr>
        <p:spPr>
          <a:xfrm>
            <a:off x="551815" y="1389380"/>
            <a:ext cx="11456670" cy="3415030"/>
          </a:xfrm>
          <a:prstGeom prst="rect">
            <a:avLst/>
          </a:prstGeom>
          <a:noFill/>
        </p:spPr>
        <p:txBody>
          <a:bodyPr wrap="square" rtlCol="0">
            <a:spAutoFit/>
          </a:bodyPr>
          <a:p>
            <a:r>
              <a:rPr lang="en-IN" altLang="en-US" sz="2400"/>
              <a:t>Inside, the sensor holds the resistance across two points. On the disclosure of   smoke, the sensor detects it and therefore this resistance varies. Higher the level of the smoke, the lower the resistance would be. And, the smaller the resistance of the sensor, the higher the voltage reading would be. Hence, the smoke is    </a:t>
            </a:r>
            <a:endParaRPr lang="en-IN" altLang="en-US" sz="2400"/>
          </a:p>
          <a:p>
            <a:r>
              <a:rPr lang="en-IN" altLang="en-US" sz="2400"/>
              <a:t> tested by measuring this resistance. The sensor and load resistor together build a voltage divider. </a:t>
            </a:r>
            <a:endParaRPr lang="en-IN" altLang="en-US" sz="2400"/>
          </a:p>
          <a:p>
            <a:endParaRPr lang="en-IN" altLang="en-US" sz="2400"/>
          </a:p>
          <a:p>
            <a:pPr algn="l"/>
            <a:endParaRPr lang="en-IN" altLang="en-US" sz="2400"/>
          </a:p>
          <a:p>
            <a:endParaRPr lang="en-I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958975" y="297180"/>
            <a:ext cx="4528820" cy="46037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Working</a:t>
            </a:r>
            <a:r>
              <a:rPr lang="en-IN" altLang="en-US" sz="2200" u="sng" dirty="0">
                <a:latin typeface="Arial Black" panose="020B0A04020102020204" pitchFamily="34" charset="0"/>
                <a:ea typeface="Malgun Gothic" panose="020B0503020000020004" charset="-127"/>
              </a:rPr>
              <a:t>  </a:t>
            </a:r>
            <a:r>
              <a:rPr lang="en-US" altLang="en-IN" sz="2400" u="sng" dirty="0">
                <a:latin typeface="Arial Black" panose="020B0A04020102020204" pitchFamily="34" charset="0"/>
                <a:ea typeface="Malgun Gothic" panose="020B0503020000020004" charset="-127"/>
              </a:rPr>
              <a:t> </a:t>
            </a:r>
            <a:endParaRPr lang="en-IN" altLang="en-US" sz="2800" u="sng" dirty="0">
              <a:latin typeface="Arial Black" panose="020B0A04020102020204" pitchFamily="34" charset="0"/>
              <a:ea typeface="Malgun Gothic" panose="020B0503020000020004" charset="-127"/>
            </a:endParaRPr>
          </a:p>
        </p:txBody>
      </p:sp>
      <p:sp>
        <p:nvSpPr>
          <p:cNvPr id="66" name="직사각형 37"/>
          <p:cNvSpPr>
            <a:spLocks noChangeArrowheads="1"/>
          </p:cNvSpPr>
          <p:nvPr/>
        </p:nvSpPr>
        <p:spPr bwMode="auto">
          <a:xfrm rot="10800000" flipV="1">
            <a:off x="917575" y="952500"/>
            <a:ext cx="10891520" cy="175323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r>
              <a:rPr lang="en-US" altLang="en-IN" sz="1800">
                <a:latin typeface="Arial" panose="020B0604020202020204" pitchFamily="34" charset="0"/>
                <a:cs typeface="Arial" panose="020B0604020202020204" pitchFamily="34" charset="0"/>
                <a:sym typeface="+mn-ea"/>
              </a:rPr>
              <a:t> </a:t>
            </a:r>
            <a:r>
              <a:rPr lang="en-US" altLang="en-IN" sz="1800">
                <a:latin typeface="Arial" panose="020B0604020202020204" pitchFamily="34" charset="0"/>
                <a:cs typeface="Arial" panose="020B0604020202020204" pitchFamily="34" charset="0"/>
                <a:sym typeface="+mn-ea"/>
              </a:rPr>
              <a:t>          </a:t>
            </a:r>
            <a:endParaRPr lang="en-US" altLang="en-IN" sz="1800">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en-IN" sz="1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4</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5" name="Text Box 4"/>
          <p:cNvSpPr txBox="1"/>
          <p:nvPr/>
        </p:nvSpPr>
        <p:spPr>
          <a:xfrm>
            <a:off x="551815" y="1389380"/>
            <a:ext cx="11465560" cy="5631180"/>
          </a:xfrm>
          <a:prstGeom prst="rect">
            <a:avLst/>
          </a:prstGeom>
          <a:noFill/>
        </p:spPr>
        <p:txBody>
          <a:bodyPr wrap="square" rtlCol="0">
            <a:spAutoFit/>
          </a:bodyPr>
          <a:p>
            <a:r>
              <a:rPr lang="en-IN" altLang="en-US" sz="2400"/>
              <a:t>3. now we come to SIM900D GSM</a:t>
            </a:r>
            <a:endParaRPr lang="en-IN" altLang="en-US" sz="2400"/>
          </a:p>
          <a:p>
            <a:r>
              <a:rPr lang="en-IN" altLang="en-US" sz="2400"/>
              <a:t>To send an SMS, we should set our GSM module to Text mode first. </a:t>
            </a:r>
            <a:endParaRPr lang="en-IN" altLang="en-US" sz="2400"/>
          </a:p>
          <a:p>
            <a:r>
              <a:rPr lang="en-IN" altLang="en-US" sz="2400"/>
              <a:t>This is achieved by sending an AT Command “AT+CMGF=1”  </a:t>
            </a:r>
            <a:endParaRPr lang="en-IN" altLang="en-US" sz="2400"/>
          </a:p>
          <a:p>
            <a:endParaRPr lang="en-IN" altLang="en-US" sz="2400"/>
          </a:p>
          <a:p>
            <a:r>
              <a:rPr lang="en-IN" altLang="en-US" sz="2400"/>
              <a:t>After setting the GSM module to Text mode, we should the the mobile number to which we shall send the SMS. This is achieved with AT command </a:t>
            </a:r>
            <a:endParaRPr lang="en-IN" altLang="en-US" sz="2400"/>
          </a:p>
          <a:p>
            <a:r>
              <a:rPr lang="en-IN" altLang="en-US" sz="2400"/>
              <a:t>“AT+CMGS=”+91xxxxxxxxxx”” – where you may replace all x with the mobile </a:t>
            </a:r>
            <a:endParaRPr lang="en-IN" altLang="en-US" sz="2400"/>
          </a:p>
          <a:p>
            <a:r>
              <a:rPr lang="en-IN" altLang="en-US" sz="2400"/>
              <a:t>number.</a:t>
            </a:r>
            <a:endParaRPr lang="en-IN" altLang="en-US" sz="2400"/>
          </a:p>
          <a:p>
            <a:endParaRPr lang="en-IN" altLang="en-US" sz="2400"/>
          </a:p>
          <a:p>
            <a:r>
              <a:rPr lang="en-IN" altLang="en-US" sz="2400"/>
              <a:t>The end of SMS content is identified with CTRL+Z symbol. The ASCII value of    this CTRL+Z is 26. So we send a char(26) to GSM module using the line mySerial.println((char)26);</a:t>
            </a:r>
            <a:endParaRPr lang="en-IN" altLang="en-US" sz="2400"/>
          </a:p>
          <a:p>
            <a:endParaRPr lang="en-IN" altLang="en-US" sz="2400"/>
          </a:p>
          <a:p>
            <a:pPr algn="l"/>
            <a:endParaRPr lang="en-IN" altLang="en-US" sz="2400"/>
          </a:p>
          <a:p>
            <a:endParaRPr lang="en-IN"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484630" y="101600"/>
            <a:ext cx="2365375" cy="398780"/>
          </a:xfrm>
          <a:prstGeom prst="rect">
            <a:avLst/>
          </a:prstGeom>
          <a:noFill/>
        </p:spPr>
        <p:txBody>
          <a:bodyPr wrap="square" rtlCol="0">
            <a:spAutoFit/>
          </a:bodyPr>
          <a:p>
            <a:r>
              <a:rPr lang="en-US" altLang="en-IN" sz="2000" b="1" u="sng">
                <a:effectLst>
                  <a:outerShdw blurRad="38100" dist="38100" dir="2700000" algn="tl">
                    <a:srgbClr val="000000">
                      <a:alpha val="43137"/>
                    </a:srgbClr>
                  </a:outerShdw>
                </a:effectLst>
              </a:rPr>
              <a:t>Setup</a:t>
            </a:r>
            <a:endParaRPr lang="en-US" altLang="en-IN" sz="2000" b="1" u="sng">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1"/>
          <a:stretch>
            <a:fillRect/>
          </a:stretch>
        </p:blipFill>
        <p:spPr>
          <a:xfrm>
            <a:off x="402590" y="788670"/>
            <a:ext cx="11619865" cy="57848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682115" y="29210"/>
            <a:ext cx="3333115" cy="429895"/>
          </a:xfrm>
          <a:prstGeom prst="rect">
            <a:avLst/>
          </a:prstGeom>
          <a:noFill/>
          <a:ln w="9525">
            <a:noFill/>
          </a:ln>
        </p:spPr>
        <p:txBody>
          <a:bodyPr wrap="square">
            <a:spAutoFit/>
          </a:bodyPr>
          <a:p>
            <a:r>
              <a:rPr lang="en-US" altLang="en-IN" sz="2200" u="sng" dirty="0">
                <a:latin typeface="Arial Black" panose="020B0A04020102020204" pitchFamily="34" charset="0"/>
                <a:ea typeface="Malgun Gothic" panose="020B0503020000020004" charset="-127"/>
              </a:rPr>
              <a:t>Codin</a:t>
            </a:r>
            <a:r>
              <a:rPr lang="en-IN" altLang="en-US" sz="2200" u="sng" dirty="0">
                <a:latin typeface="Arial Black" panose="020B0A04020102020204" pitchFamily="34" charset="0"/>
                <a:ea typeface="Malgun Gothic" panose="020B0503020000020004" charset="-127"/>
              </a:rPr>
              <a:t>g</a:t>
            </a:r>
            <a:endParaRPr lang="en-IN" altLang="en-US" sz="2200" u="sng" dirty="0">
              <a:latin typeface="Arial Black" panose="020B0A04020102020204" pitchFamily="34" charset="0"/>
              <a:ea typeface="Malgun Gothic" panose="020B0503020000020004" charset="-127"/>
            </a:endParaRPr>
          </a:p>
        </p:txBody>
      </p:sp>
      <p:pic>
        <p:nvPicPr>
          <p:cNvPr id="3" name="Picture 2"/>
          <p:cNvPicPr>
            <a:picLocks noChangeAspect="1"/>
          </p:cNvPicPr>
          <p:nvPr/>
        </p:nvPicPr>
        <p:blipFill>
          <a:blip r:embed="rId1"/>
          <a:stretch>
            <a:fillRect/>
          </a:stretch>
        </p:blipFill>
        <p:spPr>
          <a:xfrm>
            <a:off x="758190" y="765810"/>
            <a:ext cx="10688320" cy="5763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D:\아초_C\ah\템플릿작업\템플릿_27\png\02.png"/>
          <p:cNvPicPr>
            <a:picLocks noChangeAspect="1"/>
          </p:cNvPicPr>
          <p:nvPr/>
        </p:nvPicPr>
        <p:blipFill>
          <a:blip r:embed="rId1"/>
          <a:srcRect l="7915" t="8777" b="8238"/>
          <a:stretch>
            <a:fillRect/>
          </a:stretch>
        </p:blipFill>
        <p:spPr>
          <a:xfrm>
            <a:off x="2423795" y="405130"/>
            <a:ext cx="8066405" cy="5455285"/>
          </a:xfrm>
          <a:prstGeom prst="rect">
            <a:avLst/>
          </a:prstGeom>
          <a:noFill/>
          <a:ln w="9525">
            <a:noFill/>
          </a:ln>
        </p:spPr>
      </p:pic>
      <p:sp>
        <p:nvSpPr>
          <p:cNvPr id="6" name="TextBox 5"/>
          <p:cNvSpPr txBox="1"/>
          <p:nvPr/>
        </p:nvSpPr>
        <p:spPr>
          <a:xfrm>
            <a:off x="4538980" y="3486150"/>
            <a:ext cx="3417570" cy="1283970"/>
          </a:xfrm>
          <a:prstGeom prst="rect">
            <a:avLst/>
          </a:prstGeom>
          <a:noFill/>
          <a:ln w="9525">
            <a:noFill/>
            <a:miter lim="800000"/>
          </a:ln>
        </p:spPr>
        <p:txBody>
          <a:bodyPr wrap="square">
            <a:spAutoFit/>
          </a:bodyPr>
          <a:lstStyle/>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1807258  |  Ashish</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1807259  |  Ashutosh Yadav</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1807265  |  B.Dheeraj Chandan</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1807266  |  Biswayan Banerjee</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1807292  |  P. Sai Manohar</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
        <p:nvSpPr>
          <p:cNvPr id="8" name="TextBox 7"/>
          <p:cNvSpPr txBox="1"/>
          <p:nvPr/>
        </p:nvSpPr>
        <p:spPr>
          <a:xfrm>
            <a:off x="4249420" y="1910715"/>
            <a:ext cx="3796665" cy="52197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IN" altLang="en-US" sz="2800" b="1" kern="1200" cap="none" spc="-100" normalizeH="0" baseline="0" noProof="0" dirty="0" smtClean="0">
                <a:effectLst>
                  <a:outerShdw blurRad="38100" dist="38100" dir="2700000" algn="tl">
                    <a:srgbClr val="000000">
                      <a:alpha val="43137"/>
                    </a:srgbClr>
                  </a:outerShdw>
                </a:effectLst>
                <a:latin typeface="Arial" panose="020B0604020202020204" pitchFamily="34" charset="0"/>
                <a:ea typeface="HY견고딕" pitchFamily="18" charset="-127"/>
                <a:cs typeface="Arial" panose="020B0604020202020204" pitchFamily="34" charset="0"/>
              </a:rPr>
              <a:t>Prof.  R.K Khanna</a:t>
            </a:r>
            <a:endParaRPr kumimoji="0" lang="en-IN" altLang="en-US" sz="2800" b="1" kern="1200" cap="none" spc="-100" normalizeH="0" baseline="0" noProof="0" dirty="0" smtClean="0">
              <a:effectLst>
                <a:outerShdw blurRad="38100" dist="38100" dir="2700000" algn="tl">
                  <a:srgbClr val="000000">
                    <a:alpha val="43137"/>
                  </a:srgbClr>
                </a:outerShdw>
              </a:effectLst>
              <a:latin typeface="Arial" panose="020B0604020202020204" pitchFamily="34" charset="0"/>
              <a:ea typeface="HY견고딕" pitchFamily="18" charset="-127"/>
              <a:cs typeface="Arial" panose="020B0604020202020204" pitchFamily="34" charset="0"/>
            </a:endParaRPr>
          </a:p>
        </p:txBody>
      </p:sp>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637540"/>
          </a:xfrm>
          <a:prstGeom prst="rect">
            <a:avLst/>
          </a:prstGeom>
          <a:noFill/>
          <a:ln w="9525">
            <a:noFill/>
          </a:ln>
        </p:spPr>
      </p:pic>
      <p:pic>
        <p:nvPicPr>
          <p:cNvPr id="9223" name="Picture 5" descr="D:\아초_C\ah\템플릿작업\템플릿_27\png\09.png"/>
          <p:cNvPicPr>
            <a:picLocks noChangeAspect="1"/>
          </p:cNvPicPr>
          <p:nvPr/>
        </p:nvPicPr>
        <p:blipFill>
          <a:blip r:embed="rId3"/>
          <a:stretch>
            <a:fillRect/>
          </a:stretch>
        </p:blipFill>
        <p:spPr>
          <a:xfrm>
            <a:off x="11082020" y="6000115"/>
            <a:ext cx="821055" cy="722630"/>
          </a:xfrm>
          <a:prstGeom prst="rect">
            <a:avLst/>
          </a:prstGeom>
          <a:noFill/>
          <a:ln w="9525">
            <a:noFill/>
          </a:ln>
        </p:spPr>
      </p:pic>
      <p:sp>
        <p:nvSpPr>
          <p:cNvPr id="2" name="TextBox 7"/>
          <p:cNvSpPr txBox="1"/>
          <p:nvPr/>
        </p:nvSpPr>
        <p:spPr>
          <a:xfrm rot="10800000" flipH="1" flipV="1">
            <a:off x="3395980" y="836930"/>
            <a:ext cx="5349240" cy="460375"/>
          </a:xfrm>
          <a:prstGeom prst="rect">
            <a:avLst/>
          </a:prstGeom>
          <a:noFill/>
        </p:spPr>
        <p:txBody>
          <a:bodyPr wrap="square" rtlCol="0">
            <a:spAutoFit/>
          </a:bodyPr>
          <a:p>
            <a:pPr marR="0" algn="ctr" defTabSz="914400" fontAlgn="auto">
              <a:spcBef>
                <a:spcPts val="0"/>
              </a:spcBef>
              <a:spcAft>
                <a:spcPts val="0"/>
              </a:spcAft>
              <a:buClrTx/>
              <a:buSzTx/>
              <a:buFontTx/>
              <a:defRPr/>
            </a:pPr>
            <a:r>
              <a:rPr kumimoji="0" lang="en-IN" altLang="en-US" sz="2400" kern="1200" cap="none" spc="-100" normalizeH="0" baseline="0" noProof="0" dirty="0" smtClean="0">
                <a:latin typeface="Arial" panose="020B0604020202020204" pitchFamily="34" charset="0"/>
                <a:ea typeface="HY견고딕" pitchFamily="18" charset="-127"/>
                <a:cs typeface="Arial" panose="020B0604020202020204" pitchFamily="34" charset="0"/>
              </a:rPr>
              <a:t>Under the guidance of :</a:t>
            </a:r>
            <a:endParaRPr kumimoji="0" lang="en-IN" altLang="en-US" sz="2400" kern="1200" cap="none" spc="-100" normalizeH="0" baseline="0" noProof="0" dirty="0" smtClean="0">
              <a:latin typeface="Arial" panose="020B0604020202020204" pitchFamily="34" charset="0"/>
              <a:ea typeface="HY견고딕" pitchFamily="18" charset="-127"/>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35635" y="646430"/>
            <a:ext cx="10343515" cy="56489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60350" y="908685"/>
            <a:ext cx="11444605" cy="48291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845820" y="574675"/>
            <a:ext cx="10121900" cy="55486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35280" y="908685"/>
            <a:ext cx="11063605" cy="52590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854075" y="591185"/>
            <a:ext cx="9533890" cy="5334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307465" y="1569085"/>
            <a:ext cx="8884285" cy="22993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682115" y="29210"/>
            <a:ext cx="3333115" cy="429895"/>
          </a:xfrm>
          <a:prstGeom prst="rect">
            <a:avLst/>
          </a:prstGeom>
          <a:noFill/>
          <a:ln w="9525">
            <a:noFill/>
          </a:ln>
        </p:spPr>
        <p:txBody>
          <a:bodyPr wrap="square">
            <a:spAutoFit/>
          </a:bodyPr>
          <a:p>
            <a:r>
              <a:rPr lang="en-IN" sz="2200" u="sng" dirty="0">
                <a:latin typeface="Arial Black" panose="020B0A04020102020204" pitchFamily="34" charset="0"/>
                <a:ea typeface="Malgun Gothic" panose="020B0503020000020004" charset="-127"/>
              </a:rPr>
              <a:t>Result’s</a:t>
            </a:r>
            <a:endParaRPr lang="en-IN" sz="2200" u="sng" dirty="0">
              <a:latin typeface="Arial Black" panose="020B0A04020102020204" pitchFamily="34" charset="0"/>
              <a:ea typeface="Malgun Gothic" panose="020B0503020000020004" charset="-127"/>
            </a:endParaRPr>
          </a:p>
        </p:txBody>
      </p:sp>
      <p:sp>
        <p:nvSpPr>
          <p:cNvPr id="3" name="Text Box 2"/>
          <p:cNvSpPr txBox="1"/>
          <p:nvPr/>
        </p:nvSpPr>
        <p:spPr>
          <a:xfrm>
            <a:off x="808990" y="771525"/>
            <a:ext cx="10399395" cy="368300"/>
          </a:xfrm>
          <a:prstGeom prst="rect">
            <a:avLst/>
          </a:prstGeom>
          <a:noFill/>
        </p:spPr>
        <p:txBody>
          <a:bodyPr wrap="square" rtlCol="0">
            <a:spAutoFit/>
          </a:bodyPr>
          <a:p>
            <a:r>
              <a:rPr lang="en-IN" altLang="en-US"/>
              <a:t>No smoke or gas detected</a:t>
            </a:r>
            <a:endParaRPr lang="en-IN" altLang="en-US"/>
          </a:p>
        </p:txBody>
      </p:sp>
      <p:pic>
        <p:nvPicPr>
          <p:cNvPr id="2" name="Picture 1"/>
          <p:cNvPicPr>
            <a:picLocks noChangeAspect="1"/>
          </p:cNvPicPr>
          <p:nvPr/>
        </p:nvPicPr>
        <p:blipFill>
          <a:blip r:embed="rId1"/>
          <a:stretch>
            <a:fillRect/>
          </a:stretch>
        </p:blipFill>
        <p:spPr>
          <a:xfrm>
            <a:off x="454025" y="1700530"/>
            <a:ext cx="11107420" cy="47047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07060" y="274955"/>
            <a:ext cx="9989820" cy="368300"/>
          </a:xfrm>
          <a:prstGeom prst="rect">
            <a:avLst/>
          </a:prstGeom>
          <a:noFill/>
        </p:spPr>
        <p:txBody>
          <a:bodyPr wrap="square" rtlCol="0">
            <a:spAutoFit/>
          </a:bodyPr>
          <a:p>
            <a:r>
              <a:rPr lang="en-IN" altLang="en-US"/>
              <a:t>GAS LEVEL DETECTED  SHOWN IN   LCD </a:t>
            </a:r>
            <a:endParaRPr lang="en-IN" altLang="en-US"/>
          </a:p>
        </p:txBody>
      </p:sp>
      <p:pic>
        <p:nvPicPr>
          <p:cNvPr id="2" name="Picture 1"/>
          <p:cNvPicPr>
            <a:picLocks noChangeAspect="1"/>
          </p:cNvPicPr>
          <p:nvPr/>
        </p:nvPicPr>
        <p:blipFill>
          <a:blip r:embed="rId1"/>
          <a:stretch>
            <a:fillRect/>
          </a:stretch>
        </p:blipFill>
        <p:spPr>
          <a:xfrm>
            <a:off x="1134745" y="1501775"/>
            <a:ext cx="9810115" cy="47999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07060" y="274955"/>
            <a:ext cx="9989820" cy="1906905"/>
          </a:xfrm>
          <a:prstGeom prst="rect">
            <a:avLst/>
          </a:prstGeom>
          <a:noFill/>
        </p:spPr>
        <p:txBody>
          <a:bodyPr wrap="square" rtlCol="0">
            <a:spAutoFit/>
          </a:bodyPr>
          <a:p>
            <a:r>
              <a:rPr lang="en-IN" altLang="en-US"/>
              <a:t>SMS SENT BY GSM MODULE TO USER</a:t>
            </a:r>
            <a:endParaRPr lang="en-IN" altLang="en-US"/>
          </a:p>
          <a:p>
            <a:r>
              <a:rPr lang="en-IN" altLang="en-US" sz="3200" b="1">
                <a:sym typeface="+mn-ea"/>
              </a:rPr>
              <a:t>GAS ALERT PLEASE BE INFORMED THAT FIRE CAN  OCCURED</a:t>
            </a:r>
            <a:endParaRPr lang="en-IN" altLang="en-US" sz="3200" b="1"/>
          </a:p>
          <a:p>
            <a:endParaRPr lang="en-IN" altLang="en-US"/>
          </a:p>
          <a:p>
            <a:endParaRPr lang="en-IN" altLang="en-US"/>
          </a:p>
        </p:txBody>
      </p:sp>
      <p:pic>
        <p:nvPicPr>
          <p:cNvPr id="2" name="Picture 1"/>
          <p:cNvPicPr>
            <a:picLocks noChangeAspect="1"/>
          </p:cNvPicPr>
          <p:nvPr/>
        </p:nvPicPr>
        <p:blipFill>
          <a:blip r:embed="rId1"/>
          <a:stretch>
            <a:fillRect/>
          </a:stretch>
        </p:blipFill>
        <p:spPr>
          <a:xfrm>
            <a:off x="2352040" y="2780665"/>
            <a:ext cx="6876415" cy="28549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07060" y="274955"/>
            <a:ext cx="9989820" cy="368300"/>
          </a:xfrm>
          <a:prstGeom prst="rect">
            <a:avLst/>
          </a:prstGeom>
          <a:noFill/>
        </p:spPr>
        <p:txBody>
          <a:bodyPr wrap="square" rtlCol="0">
            <a:spAutoFit/>
          </a:bodyPr>
          <a:p>
            <a:r>
              <a:rPr lang="en-IN" altLang="en-US"/>
              <a:t>SMOKE DETECTED DISPLAYED IN LCD DISPLAY</a:t>
            </a:r>
            <a:endParaRPr lang="en-IN" altLang="en-US"/>
          </a:p>
        </p:txBody>
      </p:sp>
      <p:pic>
        <p:nvPicPr>
          <p:cNvPr id="3" name="Picture 2"/>
          <p:cNvPicPr>
            <a:picLocks noChangeAspect="1"/>
          </p:cNvPicPr>
          <p:nvPr/>
        </p:nvPicPr>
        <p:blipFill>
          <a:blip r:embed="rId1"/>
          <a:stretch>
            <a:fillRect/>
          </a:stretch>
        </p:blipFill>
        <p:spPr>
          <a:xfrm>
            <a:off x="1162685" y="1482725"/>
            <a:ext cx="10161270" cy="47758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595120" y="311150"/>
            <a:ext cx="4301490" cy="460375"/>
          </a:xfrm>
          <a:prstGeom prst="rect">
            <a:avLst/>
          </a:prstGeom>
          <a:noFill/>
          <a:ln w="9525">
            <a:noFill/>
          </a:ln>
        </p:spPr>
        <p:txBody>
          <a:bodyPr wrap="square">
            <a:spAutoFit/>
          </a:bodyPr>
          <a:p>
            <a:r>
              <a:rPr lang="en-IN" altLang="en-US" sz="2400" u="sng" dirty="0">
                <a:latin typeface="Arial Black" panose="020B0A04020102020204" pitchFamily="34" charset="0"/>
                <a:ea typeface="Malgun Gothic" panose="020B0503020000020004" charset="-127"/>
              </a:rPr>
              <a:t>Introduction</a:t>
            </a:r>
            <a:endParaRPr lang="en-IN" altLang="en-US" sz="2400" u="sng" dirty="0">
              <a:latin typeface="Arial Black" panose="020B0A04020102020204" pitchFamily="34" charset="0"/>
              <a:ea typeface="Malgun Gothic" panose="020B0503020000020004" charset="-127"/>
            </a:endParaRPr>
          </a:p>
        </p:txBody>
      </p:sp>
      <p:sp>
        <p:nvSpPr>
          <p:cNvPr id="2" name="직사각형 37"/>
          <p:cNvSpPr>
            <a:spLocks noChangeArrowheads="1"/>
          </p:cNvSpPr>
          <p:nvPr/>
        </p:nvSpPr>
        <p:spPr bwMode="auto">
          <a:xfrm rot="10800000" flipH="1" flipV="1">
            <a:off x="734060" y="348615"/>
            <a:ext cx="579120" cy="337185"/>
          </a:xfrm>
          <a:prstGeom prst="rect">
            <a:avLst/>
          </a:prstGeom>
          <a:noFill/>
          <a:ln w="9525">
            <a:noFill/>
            <a:miter lim="800000"/>
          </a:ln>
        </p:spPr>
        <p:txBody>
          <a:bodyPr wrap="square">
            <a:spAutoFit/>
            <a:scene3d>
              <a:camera prst="orthographicFront"/>
              <a:lightRig rig="threePt" dir="t"/>
            </a:scene3d>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02</a:t>
            </a:r>
            <a:endPar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66" name="직사각형 37"/>
          <p:cNvSpPr>
            <a:spLocks noChangeArrowheads="1"/>
          </p:cNvSpPr>
          <p:nvPr/>
        </p:nvSpPr>
        <p:spPr bwMode="auto">
          <a:xfrm rot="10800000" flipV="1">
            <a:off x="551180" y="2421255"/>
            <a:ext cx="11478260" cy="3446145"/>
          </a:xfrm>
          <a:prstGeom prst="rect">
            <a:avLst/>
          </a:prstGeom>
          <a:noFill/>
          <a:ln w="9525">
            <a:noFill/>
            <a:miter lim="800000"/>
          </a:ln>
        </p:spPr>
        <p:txBody>
          <a:bodyPr wrap="square">
            <a:spAutoFit/>
          </a:bodyPr>
          <a:p>
            <a:pPr algn="l"/>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Nowadays, securing one's property and business against fire is becoming more and more important.</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Monitoring commercial and residential areas all-round is an effective method to reduce personal and property losses due to fire disaster. </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Home fire detection is a matter of great concern, and thus many efforts are devoted in most developed countries to the design of automatic detection systems, A  alarm system should reliably and in a </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timely way notify building occupants about the presence of fire indicators, such as smoke or high </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temperatures. A fire detector is usually implemented as a smoke sensor due to its early fire detection capability, fast response time and relatively low cost. Other options for the fire detection are based</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on gas sensors</a:t>
            </a:r>
            <a:endParaRPr kumimoji="0" lang="en-IN" altLang="en-US" sz="20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4" name="직사각형 37"/>
          <p:cNvSpPr>
            <a:spLocks noChangeArrowheads="1"/>
          </p:cNvSpPr>
          <p:nvPr/>
        </p:nvSpPr>
        <p:spPr bwMode="auto">
          <a:xfrm rot="10800000" flipV="1">
            <a:off x="551180" y="1160780"/>
            <a:ext cx="11336655" cy="1076325"/>
          </a:xfrm>
          <a:prstGeom prst="rect">
            <a:avLst/>
          </a:prstGeom>
          <a:noFill/>
          <a:ln w="9525">
            <a:noFill/>
            <a:miter lim="800000"/>
          </a:ln>
        </p:spPr>
        <p:txBody>
          <a:bodyPr wrap="square">
            <a:spAutoFit/>
          </a:bodyPr>
          <a:p>
            <a:pPr algn="ctr"/>
            <a:r>
              <a:rPr lang="en-IN" altLang="en-US" sz="3200" b="1" dirty="0">
                <a:sym typeface="+mn-ea"/>
              </a:rPr>
              <a:t> GAS AND SMOKE DETECTION TO </a:t>
            </a:r>
            <a:endParaRPr lang="en-IN" altLang="en-US" sz="3200" b="1" dirty="0">
              <a:sym typeface="+mn-ea"/>
            </a:endParaRPr>
          </a:p>
          <a:p>
            <a:pPr algn="ctr"/>
            <a:r>
              <a:rPr lang="en-IN" altLang="en-US" sz="3200" b="1" dirty="0">
                <a:sym typeface="+mn-ea"/>
              </a:rPr>
              <a:t>PREVENT FIRE ACCIDENTS WITH GSM ALERT SYSTEM</a:t>
            </a:r>
            <a:r>
              <a:rPr lang="en-IN" altLang="en-US" sz="1800" dirty="0">
                <a:sym typeface="+mn-ea"/>
              </a:rPr>
              <a:t> </a:t>
            </a:r>
            <a:r>
              <a:rPr lang="en-US" sz="1800" dirty="0">
                <a:sym typeface="+mn-ea"/>
              </a:rPr>
              <a:t> </a:t>
            </a:r>
            <a:endParaRPr kumimoji="0" lang="en-US" altLang="en-IN" sz="18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07060" y="274955"/>
            <a:ext cx="9989820" cy="1630045"/>
          </a:xfrm>
          <a:prstGeom prst="rect">
            <a:avLst/>
          </a:prstGeom>
          <a:noFill/>
        </p:spPr>
        <p:txBody>
          <a:bodyPr wrap="square" rtlCol="0">
            <a:spAutoFit/>
          </a:bodyPr>
          <a:p>
            <a:r>
              <a:rPr lang="en-IN" altLang="en-US"/>
              <a:t>SMS SENT BY GSM MODULE TO USER THAT </a:t>
            </a:r>
            <a:endParaRPr lang="en-IN" altLang="en-US"/>
          </a:p>
          <a:p>
            <a:endParaRPr lang="en-IN" altLang="en-US"/>
          </a:p>
          <a:p>
            <a:r>
              <a:rPr lang="en-IN" altLang="en-US" sz="3200" b="1"/>
              <a:t>SMOKE ALERT PLEASE BE INFORMED THAT FIRE HAS BEEN OCCURED</a:t>
            </a:r>
            <a:endParaRPr lang="en-IN" altLang="en-US" sz="3200" b="1"/>
          </a:p>
        </p:txBody>
      </p:sp>
      <p:pic>
        <p:nvPicPr>
          <p:cNvPr id="2" name="Picture 1"/>
          <p:cNvPicPr>
            <a:picLocks noChangeAspect="1"/>
          </p:cNvPicPr>
          <p:nvPr/>
        </p:nvPicPr>
        <p:blipFill>
          <a:blip r:embed="rId1"/>
          <a:stretch>
            <a:fillRect/>
          </a:stretch>
        </p:blipFill>
        <p:spPr>
          <a:xfrm>
            <a:off x="2211070" y="2470150"/>
            <a:ext cx="6756400" cy="32118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직사각형 61"/>
          <p:cNvSpPr/>
          <p:nvPr/>
        </p:nvSpPr>
        <p:spPr>
          <a:xfrm>
            <a:off x="1878965" y="297180"/>
            <a:ext cx="3332480" cy="429895"/>
          </a:xfrm>
          <a:prstGeom prst="rect">
            <a:avLst/>
          </a:prstGeom>
          <a:noFill/>
          <a:ln w="9525">
            <a:noFill/>
          </a:ln>
        </p:spPr>
        <p:txBody>
          <a:bodyPr wrap="square">
            <a:spAutoFit/>
          </a:bodyPr>
          <a:p>
            <a:r>
              <a:rPr lang="en-IN" altLang="en-US" sz="2200" u="sng" dirty="0">
                <a:latin typeface="Arial Black" panose="020B0A04020102020204" pitchFamily="34" charset="0"/>
                <a:ea typeface="Malgun Gothic" panose="020B0503020000020004" charset="-127"/>
              </a:rPr>
              <a:t>Conclusion</a:t>
            </a:r>
            <a:endParaRPr lang="en-IN" altLang="en-US" sz="2200" u="sng" dirty="0">
              <a:latin typeface="Arial Black" panose="020B0A04020102020204" pitchFamily="34" charset="0"/>
              <a:ea typeface="Malgun Gothic" panose="020B0503020000020004" charset="-127"/>
            </a:endParaRPr>
          </a:p>
        </p:txBody>
      </p:sp>
      <p:sp>
        <p:nvSpPr>
          <p:cNvPr id="2"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5</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
        <p:nvSpPr>
          <p:cNvPr id="66" name="직사각형 37"/>
          <p:cNvSpPr>
            <a:spLocks noChangeArrowheads="1"/>
          </p:cNvSpPr>
          <p:nvPr/>
        </p:nvSpPr>
        <p:spPr bwMode="auto">
          <a:xfrm rot="10800000" flipV="1">
            <a:off x="1271905" y="928370"/>
            <a:ext cx="9291320" cy="645160"/>
          </a:xfrm>
          <a:prstGeom prst="rect">
            <a:avLst/>
          </a:prstGeom>
          <a:noFill/>
          <a:ln w="9525">
            <a:noFill/>
            <a:miter lim="800000"/>
          </a:ln>
        </p:spPr>
        <p:txBody>
          <a:bodyPr wrap="square">
            <a:spAutoFit/>
          </a:bodyPr>
          <a:p>
            <a:pPr marL="0" marR="0" lvl="0" algn="l" defTabSz="914400" rtl="0" eaLnBrk="1" fontAlgn="auto" latinLnBrk="1" hangingPunct="1">
              <a:lnSpc>
                <a:spcPct val="100000"/>
              </a:lnSpc>
              <a:spcBef>
                <a:spcPts val="0"/>
              </a:spcBef>
              <a:spcAft>
                <a:spcPts val="0"/>
              </a:spcAft>
              <a:buClrTx/>
              <a:buSzTx/>
              <a:buFontTx/>
              <a:defRPr/>
            </a:pPr>
            <a:r>
              <a:rPr lang="en-US" altLang="en-IN" sz="1800">
                <a:latin typeface="Arial" panose="020B0604020202020204" pitchFamily="34" charset="0"/>
                <a:cs typeface="Arial" panose="020B0604020202020204" pitchFamily="34" charset="0"/>
                <a:sym typeface="+mn-ea"/>
              </a:rPr>
              <a:t> </a:t>
            </a:r>
            <a:endParaRPr lang="en-IN" sz="1800">
              <a:latin typeface="Arial" panose="020B0604020202020204" pitchFamily="34" charset="0"/>
              <a:cs typeface="Arial" panose="020B0604020202020204" pitchFamily="34" charset="0"/>
              <a:sym typeface="+mn-ea"/>
            </a:endParaRPr>
          </a:p>
          <a:p>
            <a:pPr marL="0" marR="0" lvl="0" algn="l" defTabSz="914400" rtl="0" eaLnBrk="1" fontAlgn="auto" latinLnBrk="1" hangingPunct="1">
              <a:lnSpc>
                <a:spcPct val="100000"/>
              </a:lnSpc>
              <a:spcBef>
                <a:spcPts val="0"/>
              </a:spcBef>
              <a:spcAft>
                <a:spcPts val="0"/>
              </a:spcAft>
              <a:buClrTx/>
              <a:buSzTx/>
              <a:buFontTx/>
              <a:defRPr/>
            </a:pPr>
            <a:r>
              <a:rPr lang="en-IN" sz="1800">
                <a:latin typeface="Arial" panose="020B0604020202020204" pitchFamily="34" charset="0"/>
                <a:cs typeface="Arial" panose="020B0604020202020204" pitchFamily="34" charset="0"/>
                <a:sym typeface="+mn-ea"/>
              </a:rPr>
              <a:t> </a:t>
            </a:r>
            <a:endParaRPr lang="en-IN" sz="1800">
              <a:latin typeface="Arial" panose="020B0604020202020204" pitchFamily="34" charset="0"/>
              <a:cs typeface="Arial" panose="020B0604020202020204" pitchFamily="34" charset="0"/>
              <a:sym typeface="+mn-ea"/>
            </a:endParaRPr>
          </a:p>
        </p:txBody>
      </p:sp>
      <p:sp>
        <p:nvSpPr>
          <p:cNvPr id="3" name="Text Box 2"/>
          <p:cNvSpPr txBox="1"/>
          <p:nvPr/>
        </p:nvSpPr>
        <p:spPr>
          <a:xfrm>
            <a:off x="763270" y="1548765"/>
            <a:ext cx="10935335" cy="2676525"/>
          </a:xfrm>
          <a:prstGeom prst="rect">
            <a:avLst/>
          </a:prstGeom>
          <a:noFill/>
        </p:spPr>
        <p:txBody>
          <a:bodyPr wrap="square" rtlCol="0">
            <a:spAutoFit/>
          </a:bodyPr>
          <a:p>
            <a:r>
              <a:rPr lang="en-IN" altLang="en-US" sz="2400"/>
              <a:t>The design and construction of a GSM based Gas and Smoke detection and prevention system was successfully carried out and tested effectively.</a:t>
            </a:r>
            <a:endParaRPr lang="en-IN" altLang="en-US" sz="2400"/>
          </a:p>
          <a:p>
            <a:endParaRPr lang="en-IN" altLang="en-US" sz="2400"/>
          </a:p>
          <a:p>
            <a:r>
              <a:rPr lang="en-IN" altLang="en-US" sz="2400"/>
              <a:t>we </a:t>
            </a:r>
            <a:r>
              <a:rPr lang="en-IN" altLang="en-US" sz="2400">
                <a:sym typeface="+mn-ea"/>
              </a:rPr>
              <a:t>successfully </a:t>
            </a:r>
            <a:r>
              <a:rPr lang="en-IN" altLang="en-US" sz="2400"/>
              <a:t>demonstrated when gas or smoke occurs the sensors detects  and sends an message by gsm module and we can see the message in the  screen.</a:t>
            </a:r>
            <a:endParaRPr lang="en-IN" altLang="en-US" sz="2400"/>
          </a:p>
          <a:p>
            <a:endParaRPr lang="en-IN"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descr="D:\아초_C\ah\템플릿작업\템플릿_27\png\02.png"/>
          <p:cNvPicPr>
            <a:picLocks noChangeAspect="1"/>
          </p:cNvPicPr>
          <p:nvPr/>
        </p:nvPicPr>
        <p:blipFill>
          <a:blip r:embed="rId1"/>
          <a:srcRect l="7915" t="8777" b="8238"/>
          <a:stretch>
            <a:fillRect/>
          </a:stretch>
        </p:blipFill>
        <p:spPr>
          <a:xfrm>
            <a:off x="1235710" y="1593215"/>
            <a:ext cx="10307320" cy="4990465"/>
          </a:xfrm>
          <a:prstGeom prst="rect">
            <a:avLst/>
          </a:prstGeom>
          <a:noFill/>
          <a:ln w="9525">
            <a:noFill/>
          </a:ln>
        </p:spPr>
      </p:pic>
      <p:pic>
        <p:nvPicPr>
          <p:cNvPr id="12291"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sp>
        <p:nvSpPr>
          <p:cNvPr id="4" name="TextBox 3"/>
          <p:cNvSpPr txBox="1"/>
          <p:nvPr/>
        </p:nvSpPr>
        <p:spPr>
          <a:xfrm>
            <a:off x="4232910" y="1073150"/>
            <a:ext cx="4493260" cy="768350"/>
          </a:xfrm>
          <a:prstGeom prst="rect">
            <a:avLst/>
          </a:prstGeom>
          <a:noFill/>
        </p:spPr>
        <p:txBody>
          <a:bodyPr wrap="square" rtlCol="0">
            <a:spAutoFit/>
          </a:bodyPr>
          <a:lstStyle/>
          <a:p>
            <a:pPr marR="0" defTabSz="914400" fontAlgn="auto">
              <a:spcBef>
                <a:spcPts val="0"/>
              </a:spcBef>
              <a:spcAft>
                <a:spcPts val="0"/>
              </a:spcAft>
              <a:buClrTx/>
              <a:buSzTx/>
              <a:buFontTx/>
              <a:defRPr/>
            </a:pPr>
            <a:r>
              <a:rPr kumimoji="0" lang="en-US" altLang="ko-KR" sz="4400" b="1" kern="1200" cap="none" spc="-150" normalizeH="0" baseline="0" noProof="0" dirty="0" smtClean="0">
                <a:ln w="22225">
                  <a:solidFill>
                    <a:schemeClr val="accent2"/>
                  </a:solidFill>
                  <a:prstDash val="solid"/>
                </a:ln>
                <a:solidFill>
                  <a:schemeClr val="accent2">
                    <a:lumMod val="40000"/>
                    <a:lumOff val="60000"/>
                  </a:schemeClr>
                </a:solidFill>
                <a:effectLst/>
                <a:latin typeface="Arial" panose="020B0604020202020204" pitchFamily="34" charset="0"/>
                <a:ea typeface="HY견고딕" pitchFamily="18" charset="-127"/>
                <a:cs typeface="Arial" panose="020B0604020202020204" pitchFamily="34" charset="0"/>
              </a:rPr>
              <a:t>THANK</a:t>
            </a:r>
            <a:r>
              <a:rPr kumimoji="0" lang="en-IN" altLang="en-US" sz="4400" b="1" kern="1200" cap="none" spc="-150" normalizeH="0" baseline="0" noProof="0" dirty="0" smtClean="0">
                <a:ln w="22225">
                  <a:solidFill>
                    <a:schemeClr val="accent2"/>
                  </a:solidFill>
                  <a:prstDash val="solid"/>
                </a:ln>
                <a:solidFill>
                  <a:schemeClr val="accent2">
                    <a:lumMod val="40000"/>
                    <a:lumOff val="60000"/>
                  </a:schemeClr>
                </a:solidFill>
                <a:effectLst/>
                <a:latin typeface="Arial" panose="020B0604020202020204" pitchFamily="34" charset="0"/>
                <a:ea typeface="HY견고딕" pitchFamily="18" charset="-127"/>
                <a:cs typeface="Arial" panose="020B0604020202020204" pitchFamily="34" charset="0"/>
              </a:rPr>
              <a:t>  </a:t>
            </a:r>
            <a:r>
              <a:rPr kumimoji="0" lang="en-US" altLang="ko-KR" sz="4400" b="1" kern="1200" cap="none" spc="-150" normalizeH="0" baseline="0" noProof="0" dirty="0" smtClean="0">
                <a:ln w="22225">
                  <a:solidFill>
                    <a:schemeClr val="accent2"/>
                  </a:solidFill>
                  <a:prstDash val="solid"/>
                </a:ln>
                <a:solidFill>
                  <a:schemeClr val="accent2">
                    <a:lumMod val="40000"/>
                    <a:lumOff val="60000"/>
                  </a:schemeClr>
                </a:solidFill>
                <a:effectLst/>
                <a:latin typeface="Arial" panose="020B0604020202020204" pitchFamily="34" charset="0"/>
                <a:ea typeface="HY견고딕" pitchFamily="18" charset="-127"/>
                <a:cs typeface="Arial" panose="020B0604020202020204" pitchFamily="34" charset="0"/>
              </a:rPr>
              <a:t> YOU</a:t>
            </a:r>
            <a:endParaRPr kumimoji="0" lang="en-US" altLang="ko-KR" sz="4400" b="1" kern="1200" cap="none" spc="-150" normalizeH="0" baseline="0" noProof="0" dirty="0" smtClean="0">
              <a:ln w="22225">
                <a:solidFill>
                  <a:schemeClr val="accent2"/>
                </a:solidFill>
                <a:prstDash val="solid"/>
              </a:ln>
              <a:solidFill>
                <a:schemeClr val="accent2">
                  <a:lumMod val="40000"/>
                  <a:lumOff val="60000"/>
                </a:schemeClr>
              </a:solidFill>
              <a:effectLst/>
              <a:latin typeface="Arial" panose="020B0604020202020204" pitchFamily="34" charset="0"/>
              <a:ea typeface="HY견고딕" pitchFamily="18" charset="-127"/>
              <a:cs typeface="Arial" panose="020B0604020202020204" pitchFamily="34" charset="0"/>
            </a:endParaRPr>
          </a:p>
        </p:txBody>
      </p:sp>
      <p:sp>
        <p:nvSpPr>
          <p:cNvPr id="6" name="TextBox 5"/>
          <p:cNvSpPr txBox="1"/>
          <p:nvPr/>
        </p:nvSpPr>
        <p:spPr>
          <a:xfrm>
            <a:off x="2459990" y="2415540"/>
            <a:ext cx="5920740" cy="2237740"/>
          </a:xfrm>
          <a:prstGeom prst="rect">
            <a:avLst/>
          </a:prstGeom>
          <a:noFill/>
          <a:ln w="9525">
            <a:noFill/>
            <a:miter lim="800000"/>
          </a:ln>
        </p:spPr>
        <p:txBody>
          <a:bodyPr wrap="square">
            <a:spAutoFit/>
          </a:bodyPr>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1807258  |  Ashish</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1807259  |  Ashutosh Yadav</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1807265  |  B.Dheeraj Chandan</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1807266  |  Biswayan Banerjee</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a:p>
            <a:pPr marR="0" defTabSz="914400" fontAlgn="auto">
              <a:spcBef>
                <a:spcPts val="0"/>
              </a:spcBef>
              <a:spcAft>
                <a:spcPts val="0"/>
              </a:spcAft>
              <a:buClrTx/>
              <a:buSzTx/>
              <a:buFontTx/>
              <a:defRPr/>
            </a:pPr>
            <a:r>
              <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1807292  |  P. Sai Manohar</a:t>
            </a:r>
            <a:endParaRPr kumimoji="0" lang="en-IN" altLang="en-US"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pic>
        <p:nvPicPr>
          <p:cNvPr id="3" name="Picture 2" descr="image"/>
          <p:cNvPicPr>
            <a:picLocks noChangeAspect="1"/>
          </p:cNvPicPr>
          <p:nvPr/>
        </p:nvPicPr>
        <p:blipFill>
          <a:blip r:embed="rId3"/>
          <a:stretch>
            <a:fillRect/>
          </a:stretch>
        </p:blipFill>
        <p:spPr>
          <a:xfrm>
            <a:off x="5390515" y="3465195"/>
            <a:ext cx="1499235" cy="387985"/>
          </a:xfrm>
          <a:prstGeom prst="rect">
            <a:avLst/>
          </a:prstGeom>
          <a:ln>
            <a:solidFill>
              <a:schemeClr val="tx1"/>
            </a:solidFill>
          </a:ln>
        </p:spPr>
      </p:pic>
      <p:pic>
        <p:nvPicPr>
          <p:cNvPr id="2" name="Picture 1" descr="1610372883768"/>
          <p:cNvPicPr>
            <a:picLocks noChangeAspect="1"/>
          </p:cNvPicPr>
          <p:nvPr/>
        </p:nvPicPr>
        <p:blipFill>
          <a:blip r:embed="rId4"/>
          <a:srcRect l="18933" t="17171" r="11928" b="76890"/>
          <a:stretch>
            <a:fillRect/>
          </a:stretch>
        </p:blipFill>
        <p:spPr>
          <a:xfrm>
            <a:off x="5390515" y="3933190"/>
            <a:ext cx="1549400" cy="415925"/>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5375910" y="2889250"/>
            <a:ext cx="1417320" cy="484505"/>
          </a:xfrm>
          <a:prstGeom prst="rect">
            <a:avLst/>
          </a:prstGeom>
        </p:spPr>
      </p:pic>
      <p:pic>
        <p:nvPicPr>
          <p:cNvPr id="5" name="Picture 4"/>
          <p:cNvPicPr>
            <a:picLocks noChangeAspect="1"/>
          </p:cNvPicPr>
          <p:nvPr/>
        </p:nvPicPr>
        <p:blipFill>
          <a:blip r:embed="rId6"/>
          <a:stretch>
            <a:fillRect/>
          </a:stretch>
        </p:blipFill>
        <p:spPr>
          <a:xfrm>
            <a:off x="5448300" y="2385060"/>
            <a:ext cx="1426845" cy="421005"/>
          </a:xfrm>
          <a:prstGeom prst="rect">
            <a:avLst/>
          </a:prstGeom>
        </p:spPr>
      </p:pic>
      <p:pic>
        <p:nvPicPr>
          <p:cNvPr id="8" name="Picture 7"/>
          <p:cNvPicPr>
            <a:picLocks noChangeAspect="1"/>
          </p:cNvPicPr>
          <p:nvPr/>
        </p:nvPicPr>
        <p:blipFill>
          <a:blip r:embed="rId7"/>
          <a:stretch>
            <a:fillRect/>
          </a:stretch>
        </p:blipFill>
        <p:spPr>
          <a:xfrm rot="5400000">
            <a:off x="5847715" y="3925570"/>
            <a:ext cx="535940" cy="1487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직사각형 37"/>
          <p:cNvSpPr>
            <a:spLocks noChangeArrowheads="1"/>
          </p:cNvSpPr>
          <p:nvPr/>
        </p:nvSpPr>
        <p:spPr bwMode="auto">
          <a:xfrm rot="10800000" flipV="1">
            <a:off x="514985" y="1124585"/>
            <a:ext cx="11129645" cy="4246245"/>
          </a:xfrm>
          <a:prstGeom prst="rect">
            <a:avLst/>
          </a:prstGeom>
          <a:noFill/>
          <a:ln w="9525">
            <a:noFill/>
            <a:miter lim="800000"/>
          </a:ln>
        </p:spPr>
        <p:txBody>
          <a:bodyPr wrap="square">
            <a:spAutoFit/>
          </a:bodyPr>
          <a:p>
            <a:pPr algn="l"/>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 main purpose of this project is to design and implement an automatic fire and smoke detection and prevention system that can be produced at a low cost with effective and competitive usage. This System is designed to be more users friendly and easy to operate at any level.</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endParaRPr kumimoji="0" lang="en-IN" altLang="en-US" sz="18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 project is also been designed to be further working vision using minimum hardware at the lower</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level of processing. </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Our objective is to design a gas and smoke detection and alerting system that would fulfill the</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following:</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285750" indent="-285750" algn="l">
              <a:buFont typeface="Wingdings" panose="05000000000000000000" charset="0"/>
              <a:buChar char="Ø"/>
            </a:pPr>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To prevent gas and smoke.</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285750" indent="-285750" algn="l">
              <a:buFont typeface="Wingdings" panose="05000000000000000000" charset="0"/>
              <a:buChar char="Ø"/>
            </a:pPr>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To sound the alarm if gas and smoke occurs.</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285750" indent="-285750" algn="l">
              <a:buFont typeface="Wingdings" panose="05000000000000000000" charset="0"/>
              <a:buChar char="Ø"/>
            </a:pPr>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To indicate the state of the room as ‘Safe’ in order to avoid any confusion under normal</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285750" indent="-285750" algn="l">
              <a:buFont typeface="Wingdings" panose="05000000000000000000" charset="0"/>
              <a:buChar char="Ø"/>
            </a:pPr>
            <a:r>
              <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condition. So the system should never be in any ambiguous state. </a:t>
            </a:r>
            <a:endParaRPr kumimoji="0" lang="en-IN" altLang="en-US" sz="1800" b="1" i="0"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285750" indent="-285750" algn="l"/>
            <a:endParaRPr kumimoji="0" lang="en-IN" altLang="en-US" sz="18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endParaRPr kumimoji="0" lang="en-IN" altLang="en-US" sz="18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algn="l"/>
            <a:endParaRPr kumimoji="0" lang="en-IN" altLang="en-US" sz="18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직사각형 37"/>
          <p:cNvSpPr>
            <a:spLocks noChangeArrowheads="1"/>
          </p:cNvSpPr>
          <p:nvPr/>
        </p:nvSpPr>
        <p:spPr bwMode="auto">
          <a:xfrm rot="10800000" flipV="1">
            <a:off x="612775" y="539750"/>
            <a:ext cx="11422380" cy="526224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lang="en-IN" altLang="en-US" sz="2800" b="1">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INTRODUCTION ABOUT SMOKE AND GAS SENSORS</a:t>
            </a:r>
            <a:endParaRPr lang="en-IN" altLang="en-US" sz="2800" b="1">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0" marR="0" lvl="0" indent="0" algn="l" defTabSz="914400" rtl="0" eaLnBrk="1" fontAlgn="auto" latinLnBrk="1" hangingPunct="1">
              <a:lnSpc>
                <a:spcPct val="100000"/>
              </a:lnSpc>
              <a:spcBef>
                <a:spcPts val="0"/>
              </a:spcBef>
              <a:spcAft>
                <a:spcPts val="0"/>
              </a:spcAft>
              <a:buClrTx/>
              <a:buSzTx/>
              <a:buFontTx/>
              <a:buNone/>
              <a:defRPr/>
            </a:pPr>
            <a:endParaRPr lang="en-IN" altLang="en-US" sz="20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Smoke or gas detectors, a relatively newer invention, became widespread during 1970’s and 1980s.</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These detectors usually detect fire in early flaming or smoldering stages. </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These detectors can be of different types having different operation principles</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namely optical or photoelectric detectors, ionization detectors, air sampling detectors etc.</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smoke detectors include various components, mainly, a light source (usually an infrared LED), and a lens to converge light rays into a beam, and a photodiode.</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 In normal condition, the light beam passes straight. </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But whenever smoke interrupts the path of light, scatters fraction of light into the photo diode, the smoke detector is activated.</a:t>
            </a:r>
            <a:endParaRPr lang="en-IN" altLang="en-US" sz="240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endParaRPr>
          </a:p>
          <a:p>
            <a:pPr marL="285750" marR="0" lvl="0" indent="-285750" algn="l" defTabSz="914400" rtl="0" eaLnBrk="1" fontAlgn="auto" latinLnBrk="1" hangingPunct="1">
              <a:lnSpc>
                <a:spcPct val="100000"/>
              </a:lnSpc>
              <a:spcBef>
                <a:spcPts val="0"/>
              </a:spcBef>
              <a:spcAft>
                <a:spcPts val="0"/>
              </a:spcAft>
              <a:buClrTx/>
              <a:buSzTx/>
              <a:buFontTx/>
              <a:buNone/>
              <a:defRPr/>
            </a:pPr>
            <a:endParaRPr kumimoji="0" lang="en-US" altLang="en-IN" sz="2400" b="1"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직사각형 37"/>
          <p:cNvSpPr>
            <a:spLocks noChangeArrowheads="1"/>
          </p:cNvSpPr>
          <p:nvPr/>
        </p:nvSpPr>
        <p:spPr bwMode="auto">
          <a:xfrm rot="10800000" flipV="1">
            <a:off x="263525" y="368935"/>
            <a:ext cx="11771630" cy="5631180"/>
          </a:xfrm>
          <a:prstGeom prst="rect">
            <a:avLst/>
          </a:prstGeom>
          <a:noFill/>
          <a:ln w="9525">
            <a:noFill/>
            <a:miter lim="800000"/>
          </a:ln>
        </p:spPr>
        <p:txBody>
          <a:bodyPr wrap="square">
            <a:spAutoFit/>
          </a:bodyPr>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Gas sensors (also known as gas detectors) are electronic devices that detect and   identify different types of gasses.</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They are commonly used to detect toxic or explosive gasses and measure gas </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concentration. Gas sensors are employed in factories and manufacturing facilities to </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identify gas leaks, and to detect smoke and carbon monoxide in homes. </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Gas sensors vary widely in size (portable and fixed), range, and sensing ability.</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They are often part of a larger embedded system, such as hazmat and security </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systems, and they are normally connected to an audible alarm or interface.</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 Because gas sensors are constantly interacting with air and other gasses, they        have to be calibrated more often than many other types of sensors.</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A gas sensor is a device which detects the presence or concentration of gases in the atmosphere. Based on the concentration of the gas the sensor produces a corresponding potential difference by changing the resistance of the material inside the sensor, which can be measured as output voltage.</a:t>
            </a: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endParaRPr kumimoji="0" lang="en-IN" altLang="en-US" sz="24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직사각형 37"/>
          <p:cNvSpPr>
            <a:spLocks noChangeArrowheads="1"/>
          </p:cNvSpPr>
          <p:nvPr/>
        </p:nvSpPr>
        <p:spPr bwMode="auto">
          <a:xfrm rot="10800000" flipV="1">
            <a:off x="263525" y="368935"/>
            <a:ext cx="11771630" cy="369252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endParaRPr kumimoji="0" lang="en-US" sz="1800" b="1" i="1"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en-US" sz="1800" b="1" i="1"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Types of Gas sensors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MEMS Pellistors.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Infrared Gas Sensors.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Catalytic Pellistors.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Thermal Conductivity Gas Sensors.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Metal Oxide Gas Sensors.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Electrochemical Gas Sensors.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Evaluation Kits.</a:t>
            </a:r>
            <a:endParaRPr kumimoji="0" lang="en-IN" altLang="en-US" sz="1800" i="0"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endParaRPr>
          </a:p>
          <a:p>
            <a:pPr marL="342900" marR="0" lvl="0" indent="-342900" algn="l" defTabSz="914400" rtl="0" eaLnBrk="1" fontAlgn="auto" latinLnBrk="1" hangingPunct="1">
              <a:lnSpc>
                <a:spcPct val="100000"/>
              </a:lnSpc>
              <a:spcBef>
                <a:spcPts val="0"/>
              </a:spcBef>
              <a:spcAft>
                <a:spcPts val="0"/>
              </a:spcAft>
              <a:buClrTx/>
              <a:buSzTx/>
              <a:buFont typeface="Wingdings" panose="05000000000000000000" charset="0"/>
              <a:buChar char="Ø"/>
              <a:defRPr/>
            </a:pPr>
            <a:r>
              <a:rPr lang="en-IN" altLang="en-US" sz="1800" noProof="0" dirty="0">
                <a:ln>
                  <a:noFill/>
                </a:ln>
                <a:solidFill>
                  <a:schemeClr val="tx1">
                    <a:lumMod val="65000"/>
                    <a:lumOff val="35000"/>
                  </a:schemeClr>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sym typeface="+mn-ea"/>
              </a:rPr>
              <a:t>    Indoor Air Quality sensors.</a:t>
            </a:r>
            <a:endParaRPr lang="en-IN" altLang="en-US" sz="180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a:p>
            <a:pPr marL="0" marR="0" lvl="0" indent="0" algn="r" defTabSz="914400" rtl="0" eaLnBrk="1" fontAlgn="auto" latinLnBrk="1" hangingPunct="1">
              <a:lnSpc>
                <a:spcPct val="100000"/>
              </a:lnSpc>
              <a:spcBef>
                <a:spcPts val="0"/>
              </a:spcBef>
              <a:spcAft>
                <a:spcPts val="0"/>
              </a:spcAft>
              <a:buClrTx/>
              <a:buSzTx/>
              <a:buFontTx/>
              <a:buNone/>
              <a:defRPr/>
            </a:pPr>
            <a:r>
              <a:rPr lang="en-IN" altLang="en-US" sz="180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rPr>
              <a:t>    </a:t>
            </a:r>
            <a:endParaRPr kumimoji="0" lang="en-IN" altLang="en-US" sz="1800" b="1" i="1"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5925" y="511810"/>
            <a:ext cx="7872095" cy="829945"/>
          </a:xfrm>
          <a:prstGeom prst="rect">
            <a:avLst/>
          </a:prstGeom>
          <a:noFill/>
        </p:spPr>
        <p:txBody>
          <a:bodyPr wrap="square" rtlCol="0">
            <a:spAutoFit/>
          </a:bodyPr>
          <a:p>
            <a:pPr algn="ctr"/>
            <a:r>
              <a:rPr lang="en-IN" altLang="en-US" sz="2400" b="1" u="sng">
                <a:effectLst>
                  <a:outerShdw blurRad="38100" dist="38100" dir="2700000" algn="tl">
                    <a:srgbClr val="000000">
                      <a:alpha val="43137"/>
                    </a:srgbClr>
                  </a:outerShdw>
                </a:effectLst>
                <a:latin typeface="Arial Black" panose="020B0A04020102020204" pitchFamily="34" charset="0"/>
                <a:cs typeface="Arial Black" panose="020B0A04020102020204" pitchFamily="34" charset="0"/>
              </a:rPr>
              <a:t>Components &amp; Software Required for</a:t>
            </a:r>
            <a:endParaRPr lang="en-IN" altLang="en-US" sz="2400" b="1" u="sng">
              <a:effectLst>
                <a:outerShdw blurRad="38100" dist="38100" dir="2700000" algn="tl">
                  <a:srgbClr val="000000">
                    <a:alpha val="43137"/>
                  </a:srgbClr>
                </a:outerShdw>
              </a:effectLst>
              <a:latin typeface="Arial Black" panose="020B0A04020102020204" pitchFamily="34" charset="0"/>
              <a:cs typeface="Arial Black" panose="020B0A04020102020204" pitchFamily="34" charset="0"/>
            </a:endParaRPr>
          </a:p>
          <a:p>
            <a:pPr algn="ctr"/>
            <a:r>
              <a:rPr lang="en-IN" altLang="en-US" sz="2400" b="1" u="sng">
                <a:effectLst>
                  <a:outerShdw blurRad="38100" dist="38100" dir="2700000" algn="tl">
                    <a:srgbClr val="000000">
                      <a:alpha val="43137"/>
                    </a:srgbClr>
                  </a:outerShdw>
                </a:effectLst>
                <a:latin typeface="Arial Black" panose="020B0A04020102020204" pitchFamily="34" charset="0"/>
                <a:cs typeface="Arial Black" panose="020B0A04020102020204" pitchFamily="34" charset="0"/>
              </a:rPr>
              <a:t> operating :</a:t>
            </a:r>
            <a:r>
              <a:rPr lang="en-IN" altLang="en-US" sz="1800" b="1" u="sng">
                <a:effectLst>
                  <a:outerShdw blurRad="38100" dist="38100" dir="2700000" algn="tl">
                    <a:srgbClr val="000000">
                      <a:alpha val="43137"/>
                    </a:srgbClr>
                  </a:outerShdw>
                </a:effectLst>
                <a:latin typeface="Arial Black" panose="020B0A04020102020204" pitchFamily="34" charset="0"/>
                <a:cs typeface="Arial Black" panose="020B0A04020102020204" pitchFamily="34" charset="0"/>
              </a:rPr>
              <a:t> </a:t>
            </a:r>
            <a:endParaRPr lang="en-IN" altLang="en-US" sz="1800" b="1" u="sng">
              <a:effectLst>
                <a:outerShdw blurRad="38100" dist="38100" dir="2700000" algn="tl">
                  <a:srgbClr val="000000">
                    <a:alpha val="43137"/>
                  </a:srgbClr>
                </a:outerShdw>
              </a:effectLst>
              <a:latin typeface="Arial Black" panose="020B0A04020102020204" pitchFamily="34" charset="0"/>
              <a:cs typeface="Arial Black" panose="020B0A04020102020204" pitchFamily="34" charset="0"/>
            </a:endParaRPr>
          </a:p>
        </p:txBody>
      </p:sp>
      <p:sp>
        <p:nvSpPr>
          <p:cNvPr id="6" name="Text Box 5"/>
          <p:cNvSpPr txBox="1"/>
          <p:nvPr/>
        </p:nvSpPr>
        <p:spPr>
          <a:xfrm>
            <a:off x="1847850" y="1433195"/>
            <a:ext cx="7640955" cy="4584700"/>
          </a:xfrm>
          <a:prstGeom prst="rect">
            <a:avLst/>
          </a:prstGeom>
          <a:noFill/>
        </p:spPr>
        <p:txBody>
          <a:bodyPr wrap="square" rtlCol="0">
            <a:spAutoFit/>
          </a:bodyPr>
          <a:p>
            <a:pPr algn="l"/>
            <a:r>
              <a:rPr lang="en-IN" altLang="en-US" sz="2000" b="1"/>
              <a:t>Electronic components :</a:t>
            </a:r>
            <a:endParaRPr lang="en-IN" altLang="en-US" sz="2000" b="1"/>
          </a:p>
          <a:p>
            <a:pPr algn="l"/>
            <a:endParaRPr lang="en-IN" altLang="en-US"/>
          </a:p>
          <a:p>
            <a:pPr algn="r"/>
            <a:r>
              <a:rPr lang="en-IN" altLang="en-US"/>
              <a:t>Arduino UNO R3 board</a:t>
            </a:r>
            <a:endParaRPr lang="en-IN" altLang="en-US"/>
          </a:p>
          <a:p>
            <a:pPr algn="r"/>
            <a:r>
              <a:rPr lang="en-IN" altLang="en-US"/>
              <a:t>MQ-2 Gas Sensor</a:t>
            </a:r>
            <a:endParaRPr lang="en-IN" altLang="en-US"/>
          </a:p>
          <a:p>
            <a:pPr algn="r"/>
            <a:r>
              <a:rPr lang="en-IN" altLang="en-US"/>
              <a:t>MQ-3 Smoke Sensor</a:t>
            </a:r>
            <a:endParaRPr lang="en-IN" altLang="en-US"/>
          </a:p>
          <a:p>
            <a:pPr algn="r"/>
            <a:r>
              <a:rPr lang="en-US" altLang="en-IN"/>
              <a:t>   </a:t>
            </a:r>
            <a:r>
              <a:rPr lang="en-IN" altLang="en-US"/>
              <a:t>LCD Screen 16x2</a:t>
            </a:r>
            <a:endParaRPr lang="en-IN" altLang="en-US"/>
          </a:p>
          <a:p>
            <a:pPr algn="r"/>
            <a:r>
              <a:rPr lang="en-IN" altLang="en-US"/>
              <a:t>SIM 900D GSM MODULE</a:t>
            </a:r>
            <a:endParaRPr lang="en-IN" altLang="en-US"/>
          </a:p>
          <a:p>
            <a:pPr algn="r"/>
            <a:r>
              <a:rPr lang="en-IN" altLang="en-US"/>
              <a:t>DC MOTOR</a:t>
            </a:r>
            <a:endParaRPr lang="en-IN" altLang="en-US"/>
          </a:p>
          <a:p>
            <a:pPr algn="r"/>
            <a:r>
              <a:rPr lang="en-IN" altLang="en-US"/>
              <a:t>SERVO MOTOR </a:t>
            </a:r>
            <a:endParaRPr lang="en-IN" altLang="en-US"/>
          </a:p>
          <a:p>
            <a:pPr algn="r"/>
            <a:r>
              <a:rPr lang="en-IN" altLang="en-US"/>
              <a:t>Buzzer</a:t>
            </a:r>
            <a:br>
              <a:rPr lang="en-IN" altLang="en-US"/>
            </a:br>
            <a:r>
              <a:rPr lang="en-IN" altLang="en-US"/>
              <a:t>Resistor</a:t>
            </a:r>
            <a:br>
              <a:rPr lang="en-IN" altLang="en-US"/>
            </a:br>
            <a:r>
              <a:rPr lang="en-US" altLang="en-IN"/>
              <a:t>  </a:t>
            </a:r>
            <a:endParaRPr lang="en-IN" altLang="en-US"/>
          </a:p>
          <a:p>
            <a:pPr algn="l"/>
            <a:r>
              <a:rPr lang="en-IN" altLang="en-US" sz="2000" b="1">
                <a:sym typeface="+mn-ea"/>
              </a:rPr>
              <a:t>Software :</a:t>
            </a:r>
            <a:endParaRPr lang="en-IN" altLang="en-US" sz="2000" b="1">
              <a:sym typeface="+mn-ea"/>
            </a:endParaRPr>
          </a:p>
          <a:p>
            <a:pPr algn="l"/>
            <a:endParaRPr lang="en-IN" altLang="en-US" b="1">
              <a:sym typeface="+mn-ea"/>
            </a:endParaRPr>
          </a:p>
          <a:p>
            <a:pPr algn="r"/>
            <a:r>
              <a:rPr lang="en-IN" altLang="en-US">
                <a:sym typeface="+mn-ea"/>
              </a:rPr>
              <a:t>Arduino IDE</a:t>
            </a:r>
            <a:endParaRPr lang="en-IN" altLang="en-US">
              <a:sym typeface="+mn-ea"/>
            </a:endParaRPr>
          </a:p>
          <a:p>
            <a:pPr algn="r"/>
            <a:r>
              <a:rPr lang="en-IN" altLang="en-US"/>
              <a:t>Proteus</a:t>
            </a:r>
            <a:r>
              <a:rPr lang="en-US" altLang="en-IN"/>
              <a:t> Design Suite</a:t>
            </a:r>
            <a:endParaRPr lang="en-US" altLang="en-IN"/>
          </a:p>
        </p:txBody>
      </p:sp>
      <p:pic>
        <p:nvPicPr>
          <p:cNvPr id="13317" name="Picture 2" descr="D:\아초_C\ah\템플릿작업\템플릿_27\png\13.png"/>
          <p:cNvPicPr>
            <a:picLocks noChangeAspect="1"/>
          </p:cNvPicPr>
          <p:nvPr/>
        </p:nvPicPr>
        <p:blipFill>
          <a:blip r:embed="rId1"/>
          <a:srcRect l="7675" t="2452" r="11684" b="3387"/>
          <a:stretch>
            <a:fillRect/>
          </a:stretch>
        </p:blipFill>
        <p:spPr>
          <a:xfrm>
            <a:off x="9984740" y="5625465"/>
            <a:ext cx="1744980" cy="974090"/>
          </a:xfrm>
          <a:prstGeom prst="rect">
            <a:avLst/>
          </a:prstGeom>
          <a:noFill/>
          <a:ln w="9525">
            <a:noFill/>
          </a:ln>
        </p:spPr>
      </p:pic>
      <p:sp>
        <p:nvSpPr>
          <p:cNvPr id="3" name="직사각형 37"/>
          <p:cNvSpPr>
            <a:spLocks noChangeArrowheads="1"/>
          </p:cNvSpPr>
          <p:nvPr/>
        </p:nvSpPr>
        <p:spPr bwMode="auto">
          <a:xfrm rot="10800000" flipH="1" flipV="1">
            <a:off x="857885" y="400685"/>
            <a:ext cx="748030" cy="337185"/>
          </a:xfrm>
          <a:prstGeom prst="rect">
            <a:avLst/>
          </a:prstGeom>
          <a:noFill/>
          <a:ln w="9525">
            <a:noFill/>
            <a:miter lim="800000"/>
          </a:ln>
        </p:spPr>
        <p:txBody>
          <a:bodyPr wrap="square">
            <a:spAutoFit/>
          </a:bodyPr>
          <a:p>
            <a:pPr marL="0" marR="0" lvl="0" indent="0" algn="l" defTabSz="914400" rtl="0" eaLnBrk="1" fontAlgn="auto" latinLnBrk="1"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0</a:t>
            </a:r>
            <a:r>
              <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rPr>
              <a:t>3</a:t>
            </a:r>
            <a:endParaRPr kumimoji="0" lang="en-US" altLang="en-IN" sz="1600" b="1" i="0" u="none" strike="noStrike" kern="1200" cap="none" spc="0" normalizeH="0" baseline="0" noProof="0" dirty="0" err="1">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14023</Words>
  <Application>WPS Presentation</Application>
  <PresentationFormat>화면 슬라이드 쇼(4:3)</PresentationFormat>
  <Paragraphs>391</Paragraphs>
  <Slides>42</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42</vt:i4>
      </vt:variant>
    </vt:vector>
  </HeadingPairs>
  <TitlesOfParts>
    <vt:vector size="56" baseType="lpstr">
      <vt:lpstr>Arial</vt:lpstr>
      <vt:lpstr>SimSun</vt:lpstr>
      <vt:lpstr>Wingdings</vt:lpstr>
      <vt:lpstr>굴림</vt:lpstr>
      <vt:lpstr>Malgun Gothic</vt:lpstr>
      <vt:lpstr>Times New Roman</vt:lpstr>
      <vt:lpstr>Calibri</vt:lpstr>
      <vt:lpstr>HY견고딕</vt:lpstr>
      <vt:lpstr>Arial Black</vt:lpstr>
      <vt:lpstr>Wingdings</vt:lpstr>
      <vt:lpstr>Microsoft YaHei</vt:lpstr>
      <vt:lpstr>Arial Unicode MS</vt:lpstr>
      <vt:lpstr>Office 테마</vt:lpstr>
      <vt:lpstr>1_디자인 사용자 지정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asadal</dc:creator>
  <cp:lastModifiedBy>google1572444137</cp:lastModifiedBy>
  <cp:revision>621</cp:revision>
  <dcterms:created xsi:type="dcterms:W3CDTF">2013-10-01T02:54:00Z</dcterms:created>
  <dcterms:modified xsi:type="dcterms:W3CDTF">2022-04-12T04:49:27Z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1033-11.2.0.11074</vt:lpwstr>
  </property>
  <property fmtid="{D5CDD505-2E9C-101B-9397-08002B2CF9AE}" pid="3" name="ICV">
    <vt:lpwstr>5384C9E35C8D4BDE825580C75911D5D7</vt:lpwstr>
  </property>
</Properties>
</file>